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61" r:id="rId4"/>
    <p:sldId id="258" r:id="rId5"/>
    <p:sldId id="259" r:id="rId6"/>
    <p:sldId id="260" r:id="rId7"/>
    <p:sldId id="266" r:id="rId8"/>
    <p:sldId id="262" r:id="rId9"/>
    <p:sldId id="263" r:id="rId10"/>
    <p:sldId id="265" r:id="rId11"/>
    <p:sldId id="268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gnL3DLKgwmwlgkowGtJ/6/YtEa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195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784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f00d0967c8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g1f00d0967c8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f00d0967c8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g1f00d0967c8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f00d0967c8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g1f00d0967c8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8619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f00d0967c8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g1f00d0967c8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f00d0967c8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g1f00d0967c8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5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eg"/><Relationship Id="rId5" Type="http://schemas.openxmlformats.org/officeDocument/2006/relationships/image" Target="../media/image7.png"/><Relationship Id="rId10" Type="http://schemas.openxmlformats.org/officeDocument/2006/relationships/image" Target="../media/image18.jpeg"/><Relationship Id="rId4" Type="http://schemas.openxmlformats.org/officeDocument/2006/relationships/image" Target="../media/image6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7.png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6.jpg"/><Relationship Id="rId5" Type="http://schemas.openxmlformats.org/officeDocument/2006/relationships/image" Target="../media/image31.jpg"/><Relationship Id="rId10" Type="http://schemas.openxmlformats.org/officeDocument/2006/relationships/image" Target="../media/image35.jpg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19413-4EDA-440A-9E89-FAA0740C7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/>
          <p:nvPr/>
        </p:nvSpPr>
        <p:spPr>
          <a:xfrm>
            <a:off x="0" y="0"/>
            <a:ext cx="12192000" cy="1569900"/>
          </a:xfrm>
          <a:prstGeom prst="rect">
            <a:avLst/>
          </a:prstGeom>
          <a:solidFill>
            <a:srgbClr val="FFC9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528322" y="431007"/>
            <a:ext cx="50430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Наши контакты: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0"/>
          <p:cNvSpPr txBox="1"/>
          <p:nvPr/>
        </p:nvSpPr>
        <p:spPr>
          <a:xfrm>
            <a:off x="6096000" y="2673424"/>
            <a:ext cx="56976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dnk@dvfu.ru</a:t>
            </a:r>
            <a:br>
              <a:rPr lang="ru-R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(423) 265-24-24 доб. 2747</a:t>
            </a:r>
            <a:br>
              <a:rPr lang="ru-R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Приморский край, г.Владивосток,</a:t>
            </a:r>
            <a:br>
              <a:rPr lang="ru-R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остров Русский, п.Аякс, д.10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10" descr="Изображение выглядит как снимок экрана, круг, Графика, Цвет электрик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322" y="2673425"/>
            <a:ext cx="5266422" cy="224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 descr="Изображение выглядит как рисунок, часы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t="5222"/>
          <a:stretch/>
        </p:blipFill>
        <p:spPr>
          <a:xfrm>
            <a:off x="5870449" y="216625"/>
            <a:ext cx="6022444" cy="113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19413-4EDA-440A-9E89-FAA0740C7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78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3" descr="Изображение выглядит как одежда, обувь, человек, люди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68521" y="0"/>
            <a:ext cx="10289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87" name="Google Shape;87;p23"/>
          <p:cNvSpPr/>
          <p:nvPr/>
        </p:nvSpPr>
        <p:spPr>
          <a:xfrm>
            <a:off x="3385226" y="3885045"/>
            <a:ext cx="6077751" cy="2974022"/>
          </a:xfrm>
          <a:prstGeom prst="triangle">
            <a:avLst>
              <a:gd name="adj" fmla="val 50000"/>
            </a:avLst>
          </a:prstGeom>
          <a:solidFill>
            <a:srgbClr val="FFC9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 rot="2270639">
            <a:off x="6228131" y="85241"/>
            <a:ext cx="10569814" cy="7383596"/>
          </a:xfrm>
          <a:prstGeom prst="roundRect">
            <a:avLst>
              <a:gd name="adj" fmla="val 16667"/>
            </a:avLst>
          </a:prstGeom>
          <a:solidFill>
            <a:srgbClr val="FFFE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23" descr="Изображение выглядит как зарисовка, линия, белый, диаграмм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1560" y="1013392"/>
            <a:ext cx="2904093" cy="104589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3"/>
          <p:cNvSpPr txBox="1"/>
          <p:nvPr/>
        </p:nvSpPr>
        <p:spPr>
          <a:xfrm>
            <a:off x="6152869" y="3002053"/>
            <a:ext cx="5839566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Дом научной коллаборации </a:t>
            </a:r>
            <a:r>
              <a:rPr lang="ru-RU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под кураторством академика Адрианова А.В.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Дальневосточный федеральный университет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3" descr="Изображение выглядит как черный, снимок экрана, темнота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30028" y="1296278"/>
            <a:ext cx="1695171" cy="58848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3"/>
          <p:cNvSpPr txBox="1"/>
          <p:nvPr/>
        </p:nvSpPr>
        <p:spPr>
          <a:xfrm>
            <a:off x="1921981" y="5561717"/>
            <a:ext cx="980321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dnk@dvfu.ru</a:t>
            </a:r>
            <a:b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(423) 265-24-24 добав 2747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190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/>
          <p:nvPr/>
        </p:nvSpPr>
        <p:spPr>
          <a:xfrm>
            <a:off x="0" y="0"/>
            <a:ext cx="12192000" cy="1569900"/>
          </a:xfrm>
          <a:prstGeom prst="rect">
            <a:avLst/>
          </a:prstGeom>
          <a:solidFill>
            <a:srgbClr val="FFC9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7" descr="Изображение выглядит как рисунок, часы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5222"/>
          <a:stretch/>
        </p:blipFill>
        <p:spPr>
          <a:xfrm>
            <a:off x="637963" y="248439"/>
            <a:ext cx="6022444" cy="11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0069" y="44248"/>
            <a:ext cx="1308560" cy="144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7816" y="63772"/>
            <a:ext cx="1505984" cy="150598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"/>
          <p:cNvSpPr txBox="1"/>
          <p:nvPr/>
        </p:nvSpPr>
        <p:spPr>
          <a:xfrm>
            <a:off x="5657323" y="1772079"/>
            <a:ext cx="6534677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Образовательн</a:t>
            </a:r>
            <a:r>
              <a:rPr lang="ru-RU" b="1" dirty="0"/>
              <a:t>ые</a:t>
            </a:r>
            <a:r>
              <a:rPr lang="ru-RU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программ</a:t>
            </a:r>
            <a:r>
              <a:rPr lang="ru-RU" b="1" dirty="0"/>
              <a:t>ы</a:t>
            </a:r>
            <a:r>
              <a:rPr lang="ru-RU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ДНК: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Проектная деятельность</a:t>
            </a:r>
          </a:p>
          <a:p>
            <a:pPr marL="285750" lvl="0" indent="-285750">
              <a:buSzPts val="1800"/>
              <a:buFont typeface="Arial"/>
              <a:buChar char="•"/>
            </a:pPr>
            <a:r>
              <a:rPr lang="ru-RU" dirty="0"/>
              <a:t>Подготовка к конкурсам «Национальная технологическая олимпиада», Большие вызовы, Тихоокеанская проектная школа</a:t>
            </a:r>
            <a:endParaRPr lang="ru-RU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SzPts val="1800"/>
              <a:buFont typeface="Arial"/>
              <a:buChar char="•"/>
            </a:pPr>
            <a:r>
              <a:rPr lang="ru-RU" dirty="0"/>
              <a:t>Модульное и ступенчатое обучение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Различные творческие и проблемные задания, реальные кейсы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Командная работа, развитие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</a:t>
            </a:r>
            <a:r>
              <a:rPr lang="ru-RU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skills</a:t>
            </a:r>
            <a:endParaRPr lang="ru-RU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dirty="0"/>
              <a:t>Научные и исследовательские работы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Обучение на современном оборудовании</a:t>
            </a:r>
            <a:endParaRPr lang="en-US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Возможность поучаствовать в научных исследованиях ДВФУ и реализовать собственный проект.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7" descr="Изображение выглядит как внутренний, стол, ноутбук, человек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3214" y="4680944"/>
            <a:ext cx="3431515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 descr="Изображение выглядит как человек, внутренний, держит, женщина&#10;&#10;Автоматически созданное описание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73604" y="4680944"/>
            <a:ext cx="3364637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 descr="Изображение выглядит как человек, мальчик, молодой, еда&#10;&#10;Автоматически созданное описание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89545" y="4680944"/>
            <a:ext cx="3187084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1;p3">
            <a:extLst>
              <a:ext uri="{FF2B5EF4-FFF2-40B4-BE49-F238E27FC236}">
                <a16:creationId xmlns:a16="http://schemas.microsoft.com/office/drawing/2014/main" id="{99D7AE61-9EA6-42FD-AE9F-DDA193C0ECF9}"/>
              </a:ext>
            </a:extLst>
          </p:cNvPr>
          <p:cNvSpPr txBox="1"/>
          <p:nvPr/>
        </p:nvSpPr>
        <p:spPr>
          <a:xfrm>
            <a:off x="402798" y="2179083"/>
            <a:ext cx="469587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Дом научной коллаборации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chemeClr val="dk1"/>
                </a:solidFill>
              </a:rPr>
              <a:t>–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центр дополнительного образования детей по развити</a:t>
            </a:r>
            <a:r>
              <a:rPr lang="ru-RU" sz="1600" dirty="0">
                <a:solidFill>
                  <a:schemeClr val="dk1"/>
                </a:solidFill>
              </a:rPr>
              <a:t>ю ключевых компетенций технической и естественнонаучной направленности в рамках проекта «Успех каждого ребенка» Национального проекта «Образование».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u-RU" sz="16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u-RU" sz="16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u-RU"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02;p3" descr="Изображение выглядит как текст, одежда, человек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79976873-F799-40BF-9C09-E8F24290AA7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18397" y="4680944"/>
            <a:ext cx="3164821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f00d0967c8_1_28"/>
          <p:cNvSpPr/>
          <p:nvPr/>
        </p:nvSpPr>
        <p:spPr>
          <a:xfrm>
            <a:off x="0" y="0"/>
            <a:ext cx="12192000" cy="941033"/>
          </a:xfrm>
          <a:prstGeom prst="rect">
            <a:avLst/>
          </a:prstGeom>
          <a:solidFill>
            <a:srgbClr val="FFC9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4000" b="1" dirty="0">
                <a:solidFill>
                  <a:schemeClr val="dk1"/>
                </a:solidFill>
              </a:rPr>
              <a:t>Школы-партнеры Центра ДНК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4776DC3-B004-4D66-BEC9-3E440A5EE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807725"/>
              </p:ext>
            </p:extLst>
          </p:nvPr>
        </p:nvGraphicFramePr>
        <p:xfrm>
          <a:off x="230819" y="1071022"/>
          <a:ext cx="11878320" cy="5436467"/>
        </p:xfrm>
        <a:graphic>
          <a:graphicData uri="http://schemas.openxmlformats.org/drawingml/2006/table">
            <a:tbl>
              <a:tblPr firstRow="1" bandRow="1"/>
              <a:tblGrid>
                <a:gridCol w="390618">
                  <a:extLst>
                    <a:ext uri="{9D8B030D-6E8A-4147-A177-3AD203B41FA5}">
                      <a16:colId xmlns:a16="http://schemas.microsoft.com/office/drawing/2014/main" val="4059487069"/>
                    </a:ext>
                  </a:extLst>
                </a:gridCol>
                <a:gridCol w="3904974">
                  <a:extLst>
                    <a:ext uri="{9D8B030D-6E8A-4147-A177-3AD203B41FA5}">
                      <a16:colId xmlns:a16="http://schemas.microsoft.com/office/drawing/2014/main" val="1917516202"/>
                    </a:ext>
                  </a:extLst>
                </a:gridCol>
                <a:gridCol w="2193985">
                  <a:extLst>
                    <a:ext uri="{9D8B030D-6E8A-4147-A177-3AD203B41FA5}">
                      <a16:colId xmlns:a16="http://schemas.microsoft.com/office/drawing/2014/main" val="802186155"/>
                    </a:ext>
                  </a:extLst>
                </a:gridCol>
                <a:gridCol w="5388743">
                  <a:extLst>
                    <a:ext uri="{9D8B030D-6E8A-4147-A177-3AD203B41FA5}">
                      <a16:colId xmlns:a16="http://schemas.microsoft.com/office/drawing/2014/main" val="2677749147"/>
                    </a:ext>
                  </a:extLst>
                </a:gridCol>
              </a:tblGrid>
              <a:tr h="290708">
                <a:tc>
                  <a:txBody>
                    <a:bodyPr/>
                    <a:lstStyle/>
                    <a:p>
                      <a:r>
                        <a:rPr lang="ru-RU" sz="1200" dirty="0"/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Мероприятия по взаимодействию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ФИО директора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Наименование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97508"/>
                  </a:ext>
                </a:extLst>
              </a:tr>
              <a:tr h="345159">
                <a:tc>
                  <a:txBody>
                    <a:bodyPr/>
                    <a:lstStyle/>
                    <a:p>
                      <a:r>
                        <a:rPr lang="ru-RU" sz="1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№53 г. Владивостока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Филиппова Ирина Анатольевна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по Естественнонаучному циклу (физика, химия, биология) для 10 классов.</a:t>
                      </a:r>
                      <a:b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34 чел. </a:t>
                      </a: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Лабораторные работы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298805"/>
                  </a:ext>
                </a:extLst>
              </a:tr>
              <a:tr h="345159">
                <a:tc>
                  <a:txBody>
                    <a:bodyPr/>
                    <a:lstStyle/>
                    <a:p>
                      <a:r>
                        <a:rPr lang="ru-RU" sz="1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№5 </a:t>
                      </a:r>
                      <a:r>
                        <a:rPr lang="ru-RU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г.Владивостока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(ТР)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Хасанов Эдуард </a:t>
                      </a:r>
                      <a:r>
                        <a:rPr lang="ru-RU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Хаюмович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«Мировой океан» для учащихся 5,6,7 классов.</a:t>
                      </a:r>
                    </a:p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53 чел.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63883"/>
                  </a:ext>
                </a:extLst>
              </a:tr>
              <a:tr h="345159">
                <a:tc>
                  <a:txBody>
                    <a:bodyPr/>
                    <a:lstStyle/>
                    <a:p>
                      <a:r>
                        <a:rPr lang="ru-RU" sz="12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</a:t>
                      </a:r>
                      <a:r>
                        <a:rPr lang="ru-RU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Хрустальный Кавалеровского район (ТР)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Глущенко </a:t>
                      </a:r>
                      <a:r>
                        <a:rPr lang="ru-RU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Лариса Александровна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«Юный медик» для учащихся 5 пожарно-спасательного класса. Всего 26 чел.</a:t>
                      </a:r>
                      <a:b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«Технологическое предпринимательство» для учащихся 10 класса. Всего 8 чел.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03451"/>
                  </a:ext>
                </a:extLst>
              </a:tr>
              <a:tr h="345159">
                <a:tc>
                  <a:txBody>
                    <a:bodyPr/>
                    <a:lstStyle/>
                    <a:p>
                      <a:r>
                        <a:rPr lang="ru-RU" sz="1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 «Липовецкая СОШ №2 Октябрьского муниципального округа» (ТР)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Золотарева Ольга Александровна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Vivo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/Внутри клетки» для учащихся 10-11 классов. Всего 15 чел.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933088"/>
                  </a:ext>
                </a:extLst>
              </a:tr>
              <a:tr h="345159">
                <a:tc>
                  <a:txBody>
                    <a:bodyPr/>
                    <a:lstStyle/>
                    <a:p>
                      <a:r>
                        <a:rPr lang="ru-RU" sz="12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«СОШ№3» Дальнереченского городского округа (ТР)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Щеглюк</a:t>
                      </a:r>
                      <a:r>
                        <a:rPr lang="ru-RU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Николай Васильевич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«Мировой океан» для учащихся 5 </a:t>
                      </a:r>
                      <a:r>
                        <a:rPr lang="ru-RU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а,б,в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классов. Всего 40 чел.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117702"/>
                  </a:ext>
                </a:extLst>
              </a:tr>
              <a:tr h="345159">
                <a:tc>
                  <a:txBody>
                    <a:bodyPr/>
                    <a:lstStyle/>
                    <a:p>
                      <a:r>
                        <a:rPr lang="ru-RU" sz="12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«Гимназия №259 городского округа ЗАТО Фокино» (ТР)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Иляхина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Галина Николаевна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«Современная пищевая инженерия» для учащихся 8-9 классов. Всего 20 чел.</a:t>
                      </a:r>
                    </a:p>
                    <a:p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подготовки к НТО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104819"/>
                  </a:ext>
                </a:extLst>
              </a:tr>
              <a:tr h="391387">
                <a:tc>
                  <a:txBody>
                    <a:bodyPr/>
                    <a:lstStyle/>
                    <a:p>
                      <a:r>
                        <a:rPr lang="ru-RU" sz="12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«Лицей №3 г. Владивостока» (Спутник)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Унгер Елена Васильевна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«Аппаратное обеспечение аэрокосмической техники» для учащихся 8-9 классов. 10 чел.</a:t>
                      </a:r>
                    </a:p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«Программное обеспечение аэрокосмической техники» для учащихся 10-11 классов. 10 чел.</a:t>
                      </a:r>
                    </a:p>
                    <a:p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 «</a:t>
                      </a:r>
                      <a:r>
                        <a:rPr lang="ru-RU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Сириус.Лето</a:t>
                      </a: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041639"/>
                  </a:ext>
                </a:extLst>
              </a:tr>
              <a:tr h="345159">
                <a:tc>
                  <a:txBody>
                    <a:bodyPr/>
                    <a:lstStyle/>
                    <a:p>
                      <a:r>
                        <a:rPr lang="ru-RU" sz="1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«Покровская СОШ Октябрьского муниципального округа» (ТР)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Задворный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Алексей Сергеевич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«Биохимия» для учащихся 8-9 классов. 20 чел.</a:t>
                      </a:r>
                      <a:b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«Биотехнологии» для учащихся 10-11 классов. 6 чел.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200732"/>
                  </a:ext>
                </a:extLst>
              </a:tr>
              <a:tr h="345159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МБОУ «</a:t>
                      </a:r>
                      <a:r>
                        <a:rPr lang="ru-RU" sz="1100" b="0" i="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Сергеевская</a:t>
                      </a:r>
                      <a:r>
                        <a:rPr lang="ru-RU" sz="11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средняя общеобразовательная школа Пограничного муниципального округа»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(ТР)</a:t>
                      </a:r>
                      <a:endParaRPr lang="ru-RU" sz="1100" b="0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Старченко Ирина Васильевна</a:t>
                      </a:r>
                      <a:endParaRPr lang="ru-RU" sz="1100" b="0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«Робототехника» для учащихся 7 класса. Всего 20 чел. </a:t>
                      </a:r>
                      <a:endParaRPr lang="ru-RU" sz="1100" b="0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7171451"/>
                  </a:ext>
                </a:extLst>
              </a:tr>
              <a:tr h="345159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МБОУ «Преображенская средняя общеобразовательная школа № 11» Лазовского муниципального округа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(ТР)</a:t>
                      </a:r>
                      <a:endParaRPr lang="ru-RU" sz="1100" b="0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Щерблюк</a:t>
                      </a:r>
                      <a:r>
                        <a:rPr lang="ru-RU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Елена Александровна</a:t>
                      </a:r>
                      <a:endParaRPr lang="ru-RU" sz="1100" b="0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«Робототехника» для учащихся 7 класса. Всего 20 чел. </a:t>
                      </a:r>
                      <a:endParaRPr lang="ru-RU" sz="1100" b="0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1300" b="0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292363"/>
                  </a:ext>
                </a:extLst>
              </a:tr>
              <a:tr h="345159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КГОБУ «Специальная (коррекционная) общеобразовательная школа-интернат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III-IV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видов» (г. Артем)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Богнина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Елена Валерьевна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 «Робототехника» для учащихся 7 класса. Всего 20 чел. </a:t>
                      </a:r>
                      <a:endParaRPr lang="ru-RU" sz="1100" b="0" i="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19576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/>
          <p:nvPr/>
        </p:nvSpPr>
        <p:spPr>
          <a:xfrm>
            <a:off x="0" y="0"/>
            <a:ext cx="12192000" cy="1122285"/>
          </a:xfrm>
          <a:prstGeom prst="rect">
            <a:avLst/>
          </a:prstGeom>
          <a:solidFill>
            <a:srgbClr val="FFC9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Образовательные программы</a:t>
            </a:r>
            <a:r>
              <a:rPr lang="ru-RU" sz="2800" b="1" dirty="0">
                <a:solidFill>
                  <a:schemeClr val="dk1"/>
                </a:solidFill>
              </a:rPr>
              <a:t>, реализуемые </a:t>
            </a:r>
            <a:br>
              <a:rPr lang="ru-RU" sz="2800" b="1" dirty="0">
                <a:solidFill>
                  <a:schemeClr val="dk1"/>
                </a:solidFill>
              </a:rPr>
            </a:br>
            <a:r>
              <a:rPr lang="ru-RU" sz="2800" b="1" dirty="0">
                <a:solidFill>
                  <a:schemeClr val="dk1"/>
                </a:solidFill>
              </a:rPr>
              <a:t>совместно с «Точками роста» на 2023-2024 </a:t>
            </a:r>
            <a:r>
              <a:rPr lang="ru-RU" sz="2800" b="1" dirty="0" err="1">
                <a:solidFill>
                  <a:schemeClr val="dk1"/>
                </a:solidFill>
              </a:rPr>
              <a:t>уч.год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5"/>
          <p:cNvSpPr txBox="1"/>
          <p:nvPr/>
        </p:nvSpPr>
        <p:spPr>
          <a:xfrm>
            <a:off x="5067150" y="1841038"/>
            <a:ext cx="205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/>
              <a:t>5-7 классы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5"/>
          <p:cNvSpPr txBox="1"/>
          <p:nvPr/>
        </p:nvSpPr>
        <p:spPr>
          <a:xfrm>
            <a:off x="5067149" y="2302750"/>
            <a:ext cx="2917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ru-RU" sz="2000" dirty="0"/>
              <a:t>Мировой океан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ru-RU" sz="2000" dirty="0"/>
              <a:t>Юный медик</a:t>
            </a:r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ru-RU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Робототехника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25" descr="Изображение выглядит как одежда, человек, обувь, Человеческое лиц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932" y="1636895"/>
            <a:ext cx="3605965" cy="244999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5"/>
          <p:cNvSpPr txBox="1"/>
          <p:nvPr/>
        </p:nvSpPr>
        <p:spPr>
          <a:xfrm>
            <a:off x="8769350" y="1841038"/>
            <a:ext cx="205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/>
              <a:t>8-9 классы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5"/>
          <p:cNvSpPr txBox="1"/>
          <p:nvPr/>
        </p:nvSpPr>
        <p:spPr>
          <a:xfrm>
            <a:off x="7984650" y="2302750"/>
            <a:ext cx="40521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ru-RU" sz="2000"/>
              <a:t>Аппаратное обеспечение космической техники</a:t>
            </a:r>
            <a:endParaRPr sz="2000"/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/>
              <a:t>Биохимия</a:t>
            </a:r>
            <a:endParaRPr sz="2000"/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/>
              <a:t>Современная пищевая инженерия</a:t>
            </a:r>
            <a:endParaRPr sz="2000"/>
          </a:p>
        </p:txBody>
      </p:sp>
      <p:sp>
        <p:nvSpPr>
          <p:cNvPr id="119" name="Google Shape;119;p25"/>
          <p:cNvSpPr txBox="1"/>
          <p:nvPr/>
        </p:nvSpPr>
        <p:spPr>
          <a:xfrm>
            <a:off x="6541700" y="4037125"/>
            <a:ext cx="239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/>
              <a:t>10-11классы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5"/>
          <p:cNvSpPr txBox="1"/>
          <p:nvPr/>
        </p:nvSpPr>
        <p:spPr>
          <a:xfrm>
            <a:off x="5067150" y="4601500"/>
            <a:ext cx="69696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ru-RU" sz="2000"/>
              <a:t>Естественные науки</a:t>
            </a:r>
            <a:endParaRPr sz="2000"/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ru-RU" sz="2000"/>
              <a:t>In Vivo/Внутри клетки</a:t>
            </a:r>
            <a:endParaRPr sz="2000"/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/>
              <a:t>Программное обеспечение аэрокосмической техники</a:t>
            </a:r>
            <a:endParaRPr sz="2000"/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/>
              <a:t>Биотехнологии</a:t>
            </a:r>
            <a:endParaRPr sz="200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A6577B-CCF4-4226-ABBE-DC10418EE0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57" r="9849"/>
          <a:stretch/>
        </p:blipFill>
        <p:spPr>
          <a:xfrm rot="5400000">
            <a:off x="593076" y="4148210"/>
            <a:ext cx="2030390" cy="25006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f00d0967c8_1_44"/>
          <p:cNvSpPr/>
          <p:nvPr/>
        </p:nvSpPr>
        <p:spPr>
          <a:xfrm>
            <a:off x="0" y="1716"/>
            <a:ext cx="12192000" cy="1569900"/>
          </a:xfrm>
          <a:prstGeom prst="rect">
            <a:avLst/>
          </a:prstGeom>
          <a:solidFill>
            <a:srgbClr val="FFC9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g1f00d0967c8_1_44" descr="Изображение выглядит как рисунок, часы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5222"/>
          <a:stretch/>
        </p:blipFill>
        <p:spPr>
          <a:xfrm>
            <a:off x="637963" y="248439"/>
            <a:ext cx="6022444" cy="11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1f00d0967c8_1_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0069" y="44248"/>
            <a:ext cx="1308560" cy="144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f00d0967c8_1_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7816" y="63772"/>
            <a:ext cx="1505984" cy="150598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1f00d0967c8_1_44"/>
          <p:cNvSpPr txBox="1"/>
          <p:nvPr/>
        </p:nvSpPr>
        <p:spPr>
          <a:xfrm>
            <a:off x="160397" y="1693024"/>
            <a:ext cx="115936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Формы реализации дополнительных общеобразовательных (общеразвивающих) программ для учащихся 5-11 классов  </a:t>
            </a:r>
            <a:endParaRPr dirty="0"/>
          </a:p>
        </p:txBody>
      </p:sp>
      <p:pic>
        <p:nvPicPr>
          <p:cNvPr id="130" name="Google Shape;130;g1f00d0967c8_1_44"/>
          <p:cNvPicPr preferRelativeResize="0"/>
          <p:nvPr/>
        </p:nvPicPr>
        <p:blipFill rotWithShape="1">
          <a:blip r:embed="rId6">
            <a:alphaModFix/>
          </a:blip>
          <a:srcRect t="12556" b="19090"/>
          <a:stretch/>
        </p:blipFill>
        <p:spPr>
          <a:xfrm>
            <a:off x="9114626" y="2267296"/>
            <a:ext cx="2332216" cy="1914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f00d0967c8_1_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78558" y="1995493"/>
            <a:ext cx="3183022" cy="2201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1f00d0967c8_1_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16659" y="2267296"/>
            <a:ext cx="2657543" cy="191491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1f00d0967c8_1_44"/>
          <p:cNvSpPr txBox="1"/>
          <p:nvPr/>
        </p:nvSpPr>
        <p:spPr>
          <a:xfrm>
            <a:off x="1073431" y="6032170"/>
            <a:ext cx="43653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Программы с применением дистанционных технологий (индивидуальное подключение)</a:t>
            </a:r>
            <a:endParaRPr dirty="0"/>
          </a:p>
        </p:txBody>
      </p:sp>
      <p:sp>
        <p:nvSpPr>
          <p:cNvPr id="134" name="Google Shape;134;g1f00d0967c8_1_44"/>
          <p:cNvSpPr txBox="1"/>
          <p:nvPr/>
        </p:nvSpPr>
        <p:spPr>
          <a:xfrm>
            <a:off x="5665329" y="6219735"/>
            <a:ext cx="6306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Программы с применением дистанционных </a:t>
            </a:r>
          </a:p>
          <a:p>
            <a:pPr algn="ctr"/>
            <a:r>
              <a:rPr lang="ru-RU" dirty="0"/>
              <a:t>(подключение организованных групп детей Точками роста)</a:t>
            </a:r>
            <a:endParaRPr lang="ru-RU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9A660A-E38D-4AD1-9412-C22A7A6EA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4776" y="4681393"/>
            <a:ext cx="3385864" cy="1540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2139D2-EE39-4D4B-B3A8-432F57CC53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0734" y="4286360"/>
            <a:ext cx="2400000" cy="18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483EF2-1611-439D-8E40-D18D6BC6CB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558" y="3156471"/>
            <a:ext cx="3200000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f00d0967c8_1_44"/>
          <p:cNvSpPr/>
          <p:nvPr/>
        </p:nvSpPr>
        <p:spPr>
          <a:xfrm>
            <a:off x="0" y="1716"/>
            <a:ext cx="12192000" cy="1569900"/>
          </a:xfrm>
          <a:prstGeom prst="rect">
            <a:avLst/>
          </a:prstGeom>
          <a:solidFill>
            <a:srgbClr val="FFC9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g1f00d0967c8_1_44" descr="Изображение выглядит как рисунок, часы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5222"/>
          <a:stretch/>
        </p:blipFill>
        <p:spPr>
          <a:xfrm>
            <a:off x="637963" y="248439"/>
            <a:ext cx="6022444" cy="11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1f00d0967c8_1_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0069" y="44248"/>
            <a:ext cx="1308560" cy="144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f00d0967c8_1_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7816" y="63772"/>
            <a:ext cx="1505984" cy="150598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1f00d0967c8_1_44"/>
          <p:cNvSpPr txBox="1"/>
          <p:nvPr/>
        </p:nvSpPr>
        <p:spPr>
          <a:xfrm>
            <a:off x="193800" y="1631812"/>
            <a:ext cx="1180439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Формы реализации дополнительных общеобразовательных (общеразвивающих) программ для учащихся 5-11 классов  </a:t>
            </a:r>
            <a:endParaRPr dirty="0"/>
          </a:p>
        </p:txBody>
      </p:sp>
      <p:sp>
        <p:nvSpPr>
          <p:cNvPr id="133" name="Google Shape;133;g1f00d0967c8_1_44"/>
          <p:cNvSpPr txBox="1"/>
          <p:nvPr/>
        </p:nvSpPr>
        <p:spPr>
          <a:xfrm>
            <a:off x="1339303" y="6166794"/>
            <a:ext cx="43653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Программы, реализуемые в очном формате</a:t>
            </a:r>
            <a:endParaRPr dirty="0"/>
          </a:p>
        </p:txBody>
      </p:sp>
      <p:sp>
        <p:nvSpPr>
          <p:cNvPr id="134" name="Google Shape;134;g1f00d0967c8_1_44"/>
          <p:cNvSpPr txBox="1"/>
          <p:nvPr/>
        </p:nvSpPr>
        <p:spPr>
          <a:xfrm>
            <a:off x="5791161" y="6126369"/>
            <a:ext cx="6306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Программы смешанного формата (теория с применением дистанционных технологий, практика – в очном формате)</a:t>
            </a:r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2C8735-9F34-4F41-BD55-6B468B4D6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629" y="2185980"/>
            <a:ext cx="3200000" cy="18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183D33-9A38-4897-8156-608101F97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8629" y="4156174"/>
            <a:ext cx="1350000" cy="180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B6875A8-81C7-44B9-8E1D-150E071B2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543" y="2103371"/>
            <a:ext cx="2400000" cy="180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6DA403-2146-4FC2-B961-9F31F9AE1E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845" r="12254"/>
          <a:stretch/>
        </p:blipFill>
        <p:spPr>
          <a:xfrm>
            <a:off x="2483834" y="4010058"/>
            <a:ext cx="1629613" cy="180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80A3D54-A51C-4475-87A9-E915E1556D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9055" y="2103371"/>
            <a:ext cx="2400000" cy="180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8652D59-17A9-432D-A2B4-ABAB05FCF9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624" t="12515" r="19099" b="4009"/>
          <a:stretch/>
        </p:blipFill>
        <p:spPr>
          <a:xfrm>
            <a:off x="4179208" y="4004500"/>
            <a:ext cx="1876780" cy="18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2A35217-8FD8-4218-83AC-887D1ED7B0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8629" y="4156174"/>
            <a:ext cx="1350000" cy="180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A89510B-82D3-4F53-9E5F-4ABFFE465A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994" y="4010058"/>
            <a:ext cx="135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59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00d0967c8_1_4"/>
          <p:cNvSpPr/>
          <p:nvPr/>
        </p:nvSpPr>
        <p:spPr>
          <a:xfrm>
            <a:off x="0" y="0"/>
            <a:ext cx="12192000" cy="1569900"/>
          </a:xfrm>
          <a:prstGeom prst="rect">
            <a:avLst/>
          </a:prstGeom>
          <a:solidFill>
            <a:srgbClr val="FFC9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4000" b="1" dirty="0">
                <a:solidFill>
                  <a:schemeClr val="dk1"/>
                </a:solidFill>
              </a:rPr>
              <a:t>Повышение квалификации педагогов </a:t>
            </a:r>
            <a:br>
              <a:rPr lang="ru-RU" sz="4000" b="1" dirty="0">
                <a:solidFill>
                  <a:schemeClr val="dk1"/>
                </a:solidFill>
              </a:rPr>
            </a:br>
            <a:r>
              <a:rPr lang="ru-RU" sz="4000" b="1" dirty="0">
                <a:solidFill>
                  <a:schemeClr val="dk1"/>
                </a:solidFill>
              </a:rPr>
              <a:t>проект «Педагог К-21»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1f00d0967c8_1_4"/>
          <p:cNvSpPr txBox="1"/>
          <p:nvPr/>
        </p:nvSpPr>
        <p:spPr>
          <a:xfrm>
            <a:off x="384771" y="1835723"/>
            <a:ext cx="5599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/>
              <a:t>Проектная деятельность для учителей общеобразовательных школ</a:t>
            </a:r>
            <a:endParaRPr sz="2000" b="1" dirty="0"/>
          </a:p>
        </p:txBody>
      </p:sp>
      <p:pic>
        <p:nvPicPr>
          <p:cNvPr id="154" name="Google Shape;154;g1f00d0967c8_1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693" y="4754038"/>
            <a:ext cx="2401273" cy="16201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F8FA7F-3247-4846-9A71-743772284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477" y="1953404"/>
            <a:ext cx="2827705" cy="25256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B7F34D-2702-4F7A-B8C6-56D6C6556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238" y="4374464"/>
            <a:ext cx="3007071" cy="19997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04C4AD-6576-4E89-BB8A-2D3CBF2F5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583" y="2954038"/>
            <a:ext cx="3007071" cy="19997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f00d0967c8_2_10"/>
          <p:cNvSpPr/>
          <p:nvPr/>
        </p:nvSpPr>
        <p:spPr>
          <a:xfrm>
            <a:off x="0" y="0"/>
            <a:ext cx="12192000" cy="1569900"/>
          </a:xfrm>
          <a:prstGeom prst="rect">
            <a:avLst/>
          </a:prstGeom>
          <a:solidFill>
            <a:srgbClr val="FFC9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g1f00d0967c8_2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0069" y="44248"/>
            <a:ext cx="1308560" cy="144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1f00d0967c8_2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7816" y="63772"/>
            <a:ext cx="1505984" cy="1505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g1f00d0967c8_2_10"/>
          <p:cNvGrpSpPr/>
          <p:nvPr/>
        </p:nvGrpSpPr>
        <p:grpSpPr>
          <a:xfrm>
            <a:off x="3849865" y="1995756"/>
            <a:ext cx="1870018" cy="1859490"/>
            <a:chOff x="1389536" y="759473"/>
            <a:chExt cx="2718300" cy="2718300"/>
          </a:xfrm>
        </p:grpSpPr>
        <p:sp>
          <p:nvSpPr>
            <p:cNvPr id="165" name="Google Shape;165;g1f00d0967c8_2_10"/>
            <p:cNvSpPr/>
            <p:nvPr/>
          </p:nvSpPr>
          <p:spPr>
            <a:xfrm>
              <a:off x="1389536" y="759472"/>
              <a:ext cx="2718300" cy="271830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24998" r="-2498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1f00d0967c8_2_10"/>
            <p:cNvSpPr/>
            <p:nvPr/>
          </p:nvSpPr>
          <p:spPr>
            <a:xfrm>
              <a:off x="1848492" y="2111341"/>
              <a:ext cx="17397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1f00d0967c8_2_10"/>
            <p:cNvSpPr txBox="1"/>
            <p:nvPr/>
          </p:nvSpPr>
          <p:spPr>
            <a:xfrm>
              <a:off x="1772292" y="2111341"/>
              <a:ext cx="17397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g1f00d0967c8_2_10"/>
          <p:cNvSpPr txBox="1"/>
          <p:nvPr/>
        </p:nvSpPr>
        <p:spPr>
          <a:xfrm>
            <a:off x="3409861" y="3949094"/>
            <a:ext cx="275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dirty="0"/>
              <a:t>Мастер-классы</a:t>
            </a:r>
            <a:endParaRPr b="1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169" name="Google Shape;169;g1f00d0967c8_2_10"/>
          <p:cNvSpPr txBox="1"/>
          <p:nvPr/>
        </p:nvSpPr>
        <p:spPr>
          <a:xfrm>
            <a:off x="505290" y="3901415"/>
            <a:ext cx="3071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dirty="0"/>
              <a:t>Открытые лабораторные</a:t>
            </a:r>
            <a:br>
              <a:rPr lang="ru-RU" sz="1600" b="1" dirty="0"/>
            </a:br>
            <a:r>
              <a:rPr lang="ru-RU" sz="1600" b="1" dirty="0"/>
              <a:t>работы</a:t>
            </a:r>
            <a:endParaRPr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170" name="Google Shape;170;g1f00d0967c8_2_10"/>
          <p:cNvSpPr txBox="1"/>
          <p:nvPr/>
        </p:nvSpPr>
        <p:spPr>
          <a:xfrm>
            <a:off x="9235483" y="3930292"/>
            <a:ext cx="307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dirty="0"/>
              <a:t>Открытые лекции</a:t>
            </a:r>
            <a:endParaRPr sz="16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171" name="Google Shape;171;g1f00d0967c8_2_10"/>
          <p:cNvSpPr txBox="1"/>
          <p:nvPr/>
        </p:nvSpPr>
        <p:spPr>
          <a:xfrm>
            <a:off x="6217349" y="3933362"/>
            <a:ext cx="328175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dirty="0"/>
              <a:t>Воркшопы, кейс-чемпионаты</a:t>
            </a:r>
            <a:endParaRPr sz="1600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172" name="Google Shape;172;g1f00d0967c8_2_10" descr="Изображение выглядит как рисунок, часы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 t="5222"/>
          <a:stretch/>
        </p:blipFill>
        <p:spPr>
          <a:xfrm>
            <a:off x="637963" y="248439"/>
            <a:ext cx="6022444" cy="11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1f00d0967c8_2_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3278" y="1995795"/>
            <a:ext cx="1869963" cy="1859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1f00d0967c8_2_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2941" y="1995818"/>
            <a:ext cx="1869962" cy="185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1f00d0967c8_2_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16216" y="1919558"/>
            <a:ext cx="1916423" cy="190561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1f00d0967c8_2_10"/>
          <p:cNvSpPr txBox="1"/>
          <p:nvPr/>
        </p:nvSpPr>
        <p:spPr>
          <a:xfrm>
            <a:off x="3282450" y="1489747"/>
            <a:ext cx="562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400" b="1" dirty="0"/>
              <a:t>Форматы массовых мероприятий</a:t>
            </a: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185;g1f00d0967c8_2_41">
            <a:extLst>
              <a:ext uri="{FF2B5EF4-FFF2-40B4-BE49-F238E27FC236}">
                <a16:creationId xmlns:a16="http://schemas.microsoft.com/office/drawing/2014/main" id="{6A3DB60F-3237-44BC-862E-B691F85CB339}"/>
              </a:ext>
            </a:extLst>
          </p:cNvPr>
          <p:cNvGrpSpPr/>
          <p:nvPr/>
        </p:nvGrpSpPr>
        <p:grpSpPr>
          <a:xfrm>
            <a:off x="968804" y="4434528"/>
            <a:ext cx="2562076" cy="2015351"/>
            <a:chOff x="77118" y="910271"/>
            <a:chExt cx="3527637" cy="2730900"/>
          </a:xfrm>
        </p:grpSpPr>
        <p:sp>
          <p:nvSpPr>
            <p:cNvPr id="19" name="Google Shape;186;g1f00d0967c8_2_41">
              <a:extLst>
                <a:ext uri="{FF2B5EF4-FFF2-40B4-BE49-F238E27FC236}">
                  <a16:creationId xmlns:a16="http://schemas.microsoft.com/office/drawing/2014/main" id="{BD913C18-B457-4E98-A21C-FF6DA24A3B89}"/>
                </a:ext>
              </a:extLst>
            </p:cNvPr>
            <p:cNvSpPr/>
            <p:nvPr/>
          </p:nvSpPr>
          <p:spPr>
            <a:xfrm>
              <a:off x="77118" y="910271"/>
              <a:ext cx="2730900" cy="2730900"/>
            </a:xfrm>
            <a:prstGeom prst="ellipse">
              <a:avLst/>
            </a:prstGeom>
            <a:blipFill rotWithShape="1">
              <a:blip r:embed="rId10">
                <a:alphaModFix/>
              </a:blip>
              <a:stretch>
                <a:fillRect l="-24998" r="-2498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87;g1f00d0967c8_2_41">
              <a:extLst>
                <a:ext uri="{FF2B5EF4-FFF2-40B4-BE49-F238E27FC236}">
                  <a16:creationId xmlns:a16="http://schemas.microsoft.com/office/drawing/2014/main" id="{F6EA37B7-AA29-49FB-81B8-1AAF1FA50A73}"/>
                </a:ext>
              </a:extLst>
            </p:cNvPr>
            <p:cNvSpPr/>
            <p:nvPr/>
          </p:nvSpPr>
          <p:spPr>
            <a:xfrm>
              <a:off x="1856955" y="1905199"/>
              <a:ext cx="1747800" cy="9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88;g1f00d0967c8_2_41">
              <a:extLst>
                <a:ext uri="{FF2B5EF4-FFF2-40B4-BE49-F238E27FC236}">
                  <a16:creationId xmlns:a16="http://schemas.microsoft.com/office/drawing/2014/main" id="{DE0D2C9F-41D6-4FB6-B61F-56BB731E7872}"/>
                </a:ext>
              </a:extLst>
            </p:cNvPr>
            <p:cNvSpPr txBox="1"/>
            <p:nvPr/>
          </p:nvSpPr>
          <p:spPr>
            <a:xfrm>
              <a:off x="1856955" y="1905199"/>
              <a:ext cx="1747800" cy="9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192;g1f00d0967c8_2_41">
            <a:extLst>
              <a:ext uri="{FF2B5EF4-FFF2-40B4-BE49-F238E27FC236}">
                <a16:creationId xmlns:a16="http://schemas.microsoft.com/office/drawing/2014/main" id="{A31A8BB7-BB9A-48E3-9C40-248B1955416F}"/>
              </a:ext>
            </a:extLst>
          </p:cNvPr>
          <p:cNvGrpSpPr/>
          <p:nvPr/>
        </p:nvGrpSpPr>
        <p:grpSpPr>
          <a:xfrm>
            <a:off x="3208345" y="4434524"/>
            <a:ext cx="2618091" cy="2015351"/>
            <a:chOff x="1856955" y="909479"/>
            <a:chExt cx="3604762" cy="2730900"/>
          </a:xfrm>
        </p:grpSpPr>
        <p:sp>
          <p:nvSpPr>
            <p:cNvPr id="23" name="Google Shape;193;g1f00d0967c8_2_41">
              <a:extLst>
                <a:ext uri="{FF2B5EF4-FFF2-40B4-BE49-F238E27FC236}">
                  <a16:creationId xmlns:a16="http://schemas.microsoft.com/office/drawing/2014/main" id="{BB26BA8F-4E1D-4C47-9F3A-EA93DEC63F69}"/>
                </a:ext>
              </a:extLst>
            </p:cNvPr>
            <p:cNvSpPr/>
            <p:nvPr/>
          </p:nvSpPr>
          <p:spPr>
            <a:xfrm>
              <a:off x="2730817" y="909479"/>
              <a:ext cx="2730900" cy="2730900"/>
            </a:xfrm>
            <a:prstGeom prst="ellipse">
              <a:avLst/>
            </a:prstGeom>
            <a:blipFill rotWithShape="1">
              <a:blip r:embed="rId11">
                <a:alphaModFix/>
              </a:blip>
              <a:stretch>
                <a:fillRect l="-24998" r="-2498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94;g1f00d0967c8_2_41">
              <a:extLst>
                <a:ext uri="{FF2B5EF4-FFF2-40B4-BE49-F238E27FC236}">
                  <a16:creationId xmlns:a16="http://schemas.microsoft.com/office/drawing/2014/main" id="{36C0CF19-5FA1-4054-8ED4-0BF00633801C}"/>
                </a:ext>
              </a:extLst>
            </p:cNvPr>
            <p:cNvSpPr/>
            <p:nvPr/>
          </p:nvSpPr>
          <p:spPr>
            <a:xfrm>
              <a:off x="1856955" y="1904803"/>
              <a:ext cx="1747800" cy="9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95;g1f00d0967c8_2_41">
              <a:extLst>
                <a:ext uri="{FF2B5EF4-FFF2-40B4-BE49-F238E27FC236}">
                  <a16:creationId xmlns:a16="http://schemas.microsoft.com/office/drawing/2014/main" id="{C83ADABB-1EAC-4ECE-BB49-B435EE56A299}"/>
                </a:ext>
              </a:extLst>
            </p:cNvPr>
            <p:cNvSpPr txBox="1"/>
            <p:nvPr/>
          </p:nvSpPr>
          <p:spPr>
            <a:xfrm>
              <a:off x="1856955" y="1904803"/>
              <a:ext cx="1747800" cy="9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96;g1f00d0967c8_2_41">
            <a:extLst>
              <a:ext uri="{FF2B5EF4-FFF2-40B4-BE49-F238E27FC236}">
                <a16:creationId xmlns:a16="http://schemas.microsoft.com/office/drawing/2014/main" id="{CA3BCB0B-EE64-4028-B370-2A8DC014E121}"/>
              </a:ext>
            </a:extLst>
          </p:cNvPr>
          <p:cNvGrpSpPr/>
          <p:nvPr/>
        </p:nvGrpSpPr>
        <p:grpSpPr>
          <a:xfrm>
            <a:off x="9142428" y="4499178"/>
            <a:ext cx="2590211" cy="1993876"/>
            <a:chOff x="1837221" y="703579"/>
            <a:chExt cx="3566375" cy="2701800"/>
          </a:xfrm>
        </p:grpSpPr>
        <p:sp>
          <p:nvSpPr>
            <p:cNvPr id="27" name="Google Shape;197;g1f00d0967c8_2_41">
              <a:extLst>
                <a:ext uri="{FF2B5EF4-FFF2-40B4-BE49-F238E27FC236}">
                  <a16:creationId xmlns:a16="http://schemas.microsoft.com/office/drawing/2014/main" id="{B756F07E-B76B-40F8-93D8-2280008547B2}"/>
                </a:ext>
              </a:extLst>
            </p:cNvPr>
            <p:cNvSpPr/>
            <p:nvPr/>
          </p:nvSpPr>
          <p:spPr>
            <a:xfrm>
              <a:off x="2701796" y="703579"/>
              <a:ext cx="2701800" cy="2701800"/>
            </a:xfrm>
            <a:prstGeom prst="ellipse">
              <a:avLst/>
            </a:prstGeom>
            <a:blipFill rotWithShape="1">
              <a:blip r:embed="rId12">
                <a:alphaModFix/>
              </a:blip>
              <a:stretch>
                <a:fillRect l="-24998" r="-2498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98;g1f00d0967c8_2_41">
              <a:extLst>
                <a:ext uri="{FF2B5EF4-FFF2-40B4-BE49-F238E27FC236}">
                  <a16:creationId xmlns:a16="http://schemas.microsoft.com/office/drawing/2014/main" id="{6041A67F-D2B9-4852-BF4F-D1ED38362E0C}"/>
                </a:ext>
              </a:extLst>
            </p:cNvPr>
            <p:cNvSpPr/>
            <p:nvPr/>
          </p:nvSpPr>
          <p:spPr>
            <a:xfrm>
              <a:off x="1837221" y="1884561"/>
              <a:ext cx="1729200" cy="89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99;g1f00d0967c8_2_41">
              <a:extLst>
                <a:ext uri="{FF2B5EF4-FFF2-40B4-BE49-F238E27FC236}">
                  <a16:creationId xmlns:a16="http://schemas.microsoft.com/office/drawing/2014/main" id="{C437A759-4C8B-4012-A1F0-5DA159001C50}"/>
                </a:ext>
              </a:extLst>
            </p:cNvPr>
            <p:cNvSpPr txBox="1"/>
            <p:nvPr/>
          </p:nvSpPr>
          <p:spPr>
            <a:xfrm>
              <a:off x="1837221" y="1884561"/>
              <a:ext cx="1729200" cy="89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" name="Google Shape;201;g1f00d0967c8_2_41">
            <a:extLst>
              <a:ext uri="{FF2B5EF4-FFF2-40B4-BE49-F238E27FC236}">
                <a16:creationId xmlns:a16="http://schemas.microsoft.com/office/drawing/2014/main" id="{6F5EAA31-AA47-4B57-B38A-B8E03B42448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13873" y="4381424"/>
            <a:ext cx="2060567" cy="209374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89;g1f00d0967c8_2_41">
            <a:extLst>
              <a:ext uri="{FF2B5EF4-FFF2-40B4-BE49-F238E27FC236}">
                <a16:creationId xmlns:a16="http://schemas.microsoft.com/office/drawing/2014/main" id="{E8FE6734-4145-4AB4-BC44-2E44A49A3EDC}"/>
              </a:ext>
            </a:extLst>
          </p:cNvPr>
          <p:cNvSpPr txBox="1"/>
          <p:nvPr/>
        </p:nvSpPr>
        <p:spPr>
          <a:xfrm>
            <a:off x="6250999" y="6460345"/>
            <a:ext cx="3071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dirty="0" err="1"/>
              <a:t>Хакатоны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ru-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90;g1f00d0967c8_2_41">
            <a:extLst>
              <a:ext uri="{FF2B5EF4-FFF2-40B4-BE49-F238E27FC236}">
                <a16:creationId xmlns:a16="http://schemas.microsoft.com/office/drawing/2014/main" id="{A27E612A-B954-4617-8E15-B5B191F10818}"/>
              </a:ext>
            </a:extLst>
          </p:cNvPr>
          <p:cNvSpPr txBox="1"/>
          <p:nvPr/>
        </p:nvSpPr>
        <p:spPr>
          <a:xfrm>
            <a:off x="3262411" y="6456193"/>
            <a:ext cx="3071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dirty="0"/>
              <a:t>К</a:t>
            </a:r>
            <a:r>
              <a:rPr lang="ru-RU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весты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ru-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191;g1f00d0967c8_2_41">
            <a:extLst>
              <a:ext uri="{FF2B5EF4-FFF2-40B4-BE49-F238E27FC236}">
                <a16:creationId xmlns:a16="http://schemas.microsoft.com/office/drawing/2014/main" id="{86A3D75F-73ED-47B5-8E18-CCAF358216E1}"/>
              </a:ext>
            </a:extLst>
          </p:cNvPr>
          <p:cNvSpPr txBox="1"/>
          <p:nvPr/>
        </p:nvSpPr>
        <p:spPr>
          <a:xfrm>
            <a:off x="9040223" y="6180323"/>
            <a:ext cx="3071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НПК </a:t>
            </a:r>
            <a:r>
              <a:rPr lang="ru-RU" sz="1600" b="1" dirty="0"/>
              <a:t>«</a:t>
            </a:r>
            <a:r>
              <a:rPr lang="ru-RU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Наука в твоём ДНК</a:t>
            </a:r>
            <a:r>
              <a:rPr lang="ru-RU" sz="1600" b="1" dirty="0"/>
              <a:t>»</a:t>
            </a:r>
            <a:br>
              <a:rPr lang="ru-RU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202;g1f00d0967c8_2_41">
            <a:extLst>
              <a:ext uri="{FF2B5EF4-FFF2-40B4-BE49-F238E27FC236}">
                <a16:creationId xmlns:a16="http://schemas.microsoft.com/office/drawing/2014/main" id="{BAA48F20-3F2F-4F87-86E7-B2FA3C3BE745}"/>
              </a:ext>
            </a:extLst>
          </p:cNvPr>
          <p:cNvSpPr txBox="1"/>
          <p:nvPr/>
        </p:nvSpPr>
        <p:spPr>
          <a:xfrm>
            <a:off x="465735" y="6470509"/>
            <a:ext cx="3071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dirty="0"/>
              <a:t>Проектные интенсивы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ru-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718</Words>
  <Application>Microsoft Office PowerPoint</Application>
  <PresentationFormat>Широкоэкранный</PresentationFormat>
  <Paragraphs>112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Христофорова Фаина Ивановна</cp:lastModifiedBy>
  <cp:revision>11</cp:revision>
  <dcterms:modified xsi:type="dcterms:W3CDTF">2024-02-07T00:16:13Z</dcterms:modified>
</cp:coreProperties>
</file>