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</p:sldMasterIdLst>
  <p:sldIdLst>
    <p:sldId id="264" r:id="rId3"/>
    <p:sldId id="258" r:id="rId4"/>
    <p:sldId id="257" r:id="rId5"/>
    <p:sldId id="265" r:id="rId6"/>
    <p:sldId id="266" r:id="rId7"/>
    <p:sldId id="259" r:id="rId8"/>
    <p:sldId id="268" r:id="rId9"/>
    <p:sldId id="260" r:id="rId10"/>
    <p:sldId id="267" r:id="rId11"/>
    <p:sldId id="261" r:id="rId12"/>
    <p:sldId id="269" r:id="rId13"/>
    <p:sldId id="263" r:id="rId14"/>
    <p:sldId id="262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00000"/>
                </a:solidFill>
              </a:rPr>
              <a:pPr/>
              <a:t>28.01.2024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00000"/>
                </a:solidFill>
              </a:rPr>
              <a:pPr/>
              <a:t>28.01.2024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D1282E"/>
                </a:solidFill>
              </a:rPr>
              <a:pPr/>
              <a:t>‹#›</a:t>
            </a:fld>
            <a:endParaRPr lang="ru-RU">
              <a:solidFill>
                <a:srgbClr val="D1282E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1"/>
            <a:ext cx="1828800" cy="5410199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00000"/>
                </a:solidFill>
              </a:rPr>
              <a:pPr/>
              <a:t>28.01.2024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D1282E"/>
                </a:solidFill>
              </a:rPr>
              <a:pPr/>
              <a:t>‹#›</a:t>
            </a:fld>
            <a:endParaRPr lang="ru-RU">
              <a:solidFill>
                <a:srgbClr val="D1282E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28.01.2024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28.01.2024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28.01.2024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28.01.2024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0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1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28.01.2024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0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00000"/>
                </a:solidFill>
              </a:rPr>
              <a:pPr/>
              <a:t>28.01.2024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D1282E"/>
                </a:solidFill>
              </a:rPr>
              <a:pPr/>
              <a:t>‹#›</a:t>
            </a:fld>
            <a:endParaRPr lang="ru-RU">
              <a:solidFill>
                <a:srgbClr val="D1282E"/>
              </a:solidFill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28.01.2024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1"/>
            <a:ext cx="1828800" cy="5410199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00000"/>
                </a:solidFill>
              </a:rPr>
              <a:pPr/>
              <a:t>28.01.2024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D1282E"/>
                </a:solidFill>
              </a:rPr>
              <a:pPr/>
              <a:t>‹#›</a:t>
            </a:fld>
            <a:endParaRPr lang="ru-RU">
              <a:solidFill>
                <a:srgbClr val="D1282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00000"/>
                </a:solidFill>
              </a:rPr>
              <a:pPr/>
              <a:t>28.01.2024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D1282E"/>
                </a:solidFill>
              </a:rPr>
              <a:pPr/>
              <a:t>‹#›</a:t>
            </a:fld>
            <a:endParaRPr lang="ru-RU">
              <a:solidFill>
                <a:srgbClr val="D1282E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00000"/>
                </a:solidFill>
              </a:rPr>
              <a:pPr/>
              <a:t>28.01.2024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D1282E"/>
                </a:solidFill>
              </a:rPr>
              <a:pPr/>
              <a:t>‹#›</a:t>
            </a:fld>
            <a:endParaRPr lang="ru-RU">
              <a:solidFill>
                <a:srgbClr val="D1282E"/>
              </a:solidFill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00000"/>
                </a:solidFill>
              </a:rPr>
              <a:pPr/>
              <a:t>28.01.2024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D1282E"/>
                </a:solidFill>
              </a:rPr>
              <a:pPr/>
              <a:t>‹#›</a:t>
            </a:fld>
            <a:endParaRPr lang="ru-RU">
              <a:solidFill>
                <a:srgbClr val="D1282E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00000"/>
                </a:solidFill>
              </a:rPr>
              <a:pPr/>
              <a:t>28.01.2024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D1282E"/>
                </a:solidFill>
              </a:rPr>
              <a:pPr/>
              <a:t>‹#›</a:t>
            </a:fld>
            <a:endParaRPr lang="ru-RU">
              <a:solidFill>
                <a:srgbClr val="D1282E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0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1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00000"/>
                </a:solidFill>
              </a:rPr>
              <a:pPr/>
              <a:t>28.01.2024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D1282E"/>
                </a:solidFill>
              </a:rPr>
              <a:pPr/>
              <a:t>‹#›</a:t>
            </a:fld>
            <a:endParaRPr lang="ru-RU">
              <a:solidFill>
                <a:srgbClr val="D1282E"/>
              </a:solidFill>
            </a:endParaRPr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0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00000"/>
                </a:solidFill>
              </a:rPr>
              <a:pPr/>
              <a:t>28.01.2024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00000"/>
                </a:solidFill>
              </a:rPr>
              <a:pPr/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B4C71EC6-210F-42DE-9C53-41977AD35B3D}" type="datetimeFigureOut">
              <a:rPr lang="ru-RU" smtClean="0"/>
              <a:pPr/>
              <a:t>28.01.2024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6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68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B4C71EC6-210F-42DE-9C53-41977AD35B3D}" type="datetimeFigureOut">
              <a:rPr lang="ru-RU" smtClean="0"/>
              <a:pPr/>
              <a:t>28.01.2024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6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68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pkiro.ru/activities/proekty/regionalnyj-nastavnicheskij-czentr-primorskogo-kraya/" TargetMode="External"/><Relationship Id="rId2" Type="http://schemas.openxmlformats.org/officeDocument/2006/relationships/hyperlink" Target="mailto:yasen65@mail.ru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pkiro.ru/activities/proekty/regionalnyj-nastavnicheskij-czentr-primorskogo-kraya/" TargetMode="External"/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5" y="2780928"/>
            <a:ext cx="8368313" cy="2304256"/>
          </a:xfrm>
        </p:spPr>
        <p:txBody>
          <a:bodyPr>
            <a:noAutofit/>
          </a:bodyPr>
          <a:lstStyle/>
          <a:p>
            <a:pPr algn="ctr"/>
            <a:r>
              <a:rPr lang="ru-RU" sz="3200" dirty="0" smtClean="0"/>
              <a:t>Анализ и обобщение итогов </a:t>
            </a:r>
            <a:r>
              <a:rPr lang="ru-RU" sz="3200" dirty="0"/>
              <a:t>регионального конкурса «Формула успеха»-</a:t>
            </a:r>
            <a:r>
              <a:rPr lang="ru-RU" sz="3200" dirty="0" smtClean="0"/>
              <a:t>2024: достижения и профессиональные трудности и </a:t>
            </a:r>
            <a:r>
              <a:rPr lang="ru-RU" sz="3200" dirty="0" smtClean="0"/>
              <a:t>дефициты.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699792" y="5373216"/>
            <a:ext cx="6192688" cy="1296144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ru-RU" sz="19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Сеничева</a:t>
            </a:r>
            <a:r>
              <a:rPr lang="ru-RU" sz="19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Юлия Алексеевна,  главный эксперт Центра непрерывного повышения профессионального мастерства  </a:t>
            </a:r>
          </a:p>
          <a:p>
            <a:pPr algn="just"/>
            <a:r>
              <a:rPr lang="ru-RU" sz="19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моб. 89242518521              эл. почта </a:t>
            </a:r>
            <a:r>
              <a:rPr lang="en-US" sz="19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yasen65@mail.ru</a:t>
            </a:r>
            <a:endParaRPr lang="en-US" sz="19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9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Региональный наставнический центр </a:t>
            </a:r>
          </a:p>
          <a:p>
            <a:pPr algn="just"/>
            <a:r>
              <a:rPr lang="en-US" sz="19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https</a:t>
            </a:r>
            <a:r>
              <a:rPr lang="en-US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://pkiro.ru/activities/proekty/regionalnyj-nastavnicheskij-czentr-primorskogo-kraya</a:t>
            </a:r>
            <a:r>
              <a:rPr lang="en-US" sz="19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/</a:t>
            </a:r>
            <a:r>
              <a:rPr lang="ru-RU" sz="19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endParaRPr lang="en-US" sz="19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3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pic>
        <p:nvPicPr>
          <p:cNvPr id="4" name="Рисунок 3"/>
          <p:cNvPicPr/>
          <p:nvPr/>
        </p:nvPicPr>
        <p:blipFill rotWithShape="1">
          <a:blip r:embed="rId4" cstate="print"/>
          <a:srcRect l="6887" t="13703" r="53427" b="61224"/>
          <a:stretch/>
        </p:blipFill>
        <p:spPr bwMode="auto">
          <a:xfrm>
            <a:off x="5724128" y="420755"/>
            <a:ext cx="2535665" cy="1008112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 xmlns=""/>
            </a:ext>
          </a:extLst>
        </p:spPr>
      </p:pic>
      <p:pic>
        <p:nvPicPr>
          <p:cNvPr id="5" name="Picture 3" descr="C:\Users\senicheva\Desktop\РНЦ\логотип\логотп1.1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43608" y="260648"/>
            <a:ext cx="1512168" cy="1561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563749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507288" cy="562074"/>
          </a:xfrm>
        </p:spPr>
        <p:txBody>
          <a:bodyPr>
            <a:normAutofit fontScale="90000"/>
          </a:bodyPr>
          <a:lstStyle/>
          <a:p>
            <a:r>
              <a:rPr lang="ru-RU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«Наставничество в образовании» </a:t>
            </a:r>
            <a:endParaRPr lang="ru-RU" sz="3600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764704"/>
            <a:ext cx="8856984" cy="5760640"/>
          </a:xfrm>
        </p:spPr>
        <p:txBody>
          <a:bodyPr>
            <a:noAutofit/>
          </a:bodyPr>
          <a:lstStyle/>
          <a:p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Педагог- наставник обучающегося/группы обучающихся (социальные и др. проекты, индивидуальная программа развития/адаптации, творческая группа)</a:t>
            </a:r>
          </a:p>
          <a:p>
            <a:pPr marL="0" indent="0" algn="just">
              <a:buNone/>
            </a:pP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</a:t>
            </a:r>
            <a:r>
              <a:rPr lang="ru-RU" sz="3200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опобразование</a:t>
            </a:r>
            <a:r>
              <a:rPr lang="ru-RU" sz="32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внеурочка</a:t>
            </a:r>
            <a:r>
              <a:rPr lang="ru-RU" sz="32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«Точка </a:t>
            </a:r>
            <a:r>
              <a:rPr lang="ru-RU" sz="32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роста», </a:t>
            </a:r>
            <a:r>
              <a:rPr lang="ru-RU" sz="32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учебные (индивидуальные итоговые) </a:t>
            </a:r>
            <a:r>
              <a:rPr lang="ru-RU" sz="32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проекты, формальные объединения «</a:t>
            </a:r>
            <a:r>
              <a:rPr lang="ru-RU" sz="3200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Юнармия</a:t>
            </a:r>
            <a:r>
              <a:rPr lang="ru-RU" sz="32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», </a:t>
            </a:r>
            <a:r>
              <a:rPr lang="ru-RU" sz="32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РДДМ, деятельность классных руководителей, других педагогических работников в рамках их функционала )</a:t>
            </a:r>
            <a:endParaRPr lang="ru-RU" sz="3200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952543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507288" cy="562074"/>
          </a:xfrm>
        </p:spPr>
        <p:txBody>
          <a:bodyPr>
            <a:normAutofit fontScale="90000"/>
          </a:bodyPr>
          <a:lstStyle/>
          <a:p>
            <a:r>
              <a:rPr lang="ru-RU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«Наставничество в образовании» </a:t>
            </a:r>
            <a:r>
              <a:rPr lang="ru-RU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(фишки)</a:t>
            </a:r>
            <a:endParaRPr lang="ru-RU" sz="3600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764704"/>
            <a:ext cx="8856984" cy="5760640"/>
          </a:xfrm>
        </p:spPr>
        <p:txBody>
          <a:bodyPr>
            <a:noAutofit/>
          </a:bodyPr>
          <a:lstStyle/>
          <a:p>
            <a:r>
              <a:rPr lang="ru-RU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Ученик- учитель </a:t>
            </a:r>
          </a:p>
          <a:p>
            <a:r>
              <a:rPr lang="ru-RU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Педагог-куратор –</a:t>
            </a:r>
            <a:r>
              <a:rPr lang="ru-RU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учащиеся  - наставники для </a:t>
            </a:r>
            <a:r>
              <a:rPr lang="ru-RU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</a:t>
            </a:r>
            <a:r>
              <a:rPr lang="ru-RU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ругих возрастных групп.</a:t>
            </a:r>
            <a:r>
              <a:rPr lang="ru-RU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</a:p>
          <a:p>
            <a:r>
              <a:rPr lang="ru-RU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Наставничество в профориентации по учебным дисциплинам</a:t>
            </a:r>
          </a:p>
          <a:p>
            <a:r>
              <a:rPr lang="ru-RU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Наставничество в музейной педагогике (музейная экспозиция на основе актуального учебного исследования и поисковой деятельности)</a:t>
            </a:r>
          </a:p>
          <a:p>
            <a:r>
              <a:rPr lang="ru-RU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Социально и личностно значимый проект на сетевой основе</a:t>
            </a:r>
            <a:endParaRPr lang="ru-RU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952543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648072"/>
          </a:xfrm>
        </p:spPr>
        <p:txBody>
          <a:bodyPr>
            <a:normAutofit fontScale="90000"/>
          </a:bodyPr>
          <a:lstStyle/>
          <a:p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«Сетевое наставничество» 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328592"/>
          </a:xfrm>
        </p:spPr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ru-RU" sz="2800" dirty="0" smtClean="0"/>
              <a:t>Проектное управление </a:t>
            </a:r>
          </a:p>
          <a:p>
            <a:pPr marL="0" indent="0" algn="just">
              <a:buNone/>
            </a:pPr>
            <a:r>
              <a:rPr lang="ru-RU" sz="2800" dirty="0" smtClean="0"/>
              <a:t>Локация -  муниципалитет и регион</a:t>
            </a:r>
          </a:p>
          <a:p>
            <a:pPr algn="just"/>
            <a:r>
              <a:rPr lang="ru-RU" sz="2800" dirty="0" smtClean="0">
                <a:solidFill>
                  <a:srgbClr val="FF0000"/>
                </a:solidFill>
              </a:rPr>
              <a:t>Педагог- наставник/группа – молодые педагоги (Школа молодого педагога)</a:t>
            </a:r>
            <a:endParaRPr lang="ru-RU" sz="2800" dirty="0" smtClean="0">
              <a:solidFill>
                <a:srgbClr val="FF0000"/>
              </a:solidFill>
            </a:endParaRPr>
          </a:p>
          <a:p>
            <a:pPr algn="just"/>
            <a:r>
              <a:rPr lang="ru-RU" sz="2800" dirty="0" smtClean="0">
                <a:solidFill>
                  <a:srgbClr val="FF0000"/>
                </a:solidFill>
              </a:rPr>
              <a:t>Куратор проекта – наставники школьных команд – школьные команды (учащиеся, родители, социальные партнеры)  (социальные благотворительные проекты)</a:t>
            </a:r>
          </a:p>
          <a:p>
            <a:pPr algn="just">
              <a:buNone/>
            </a:pPr>
            <a:r>
              <a:rPr lang="ru-RU" sz="2800" dirty="0" smtClean="0">
                <a:solidFill>
                  <a:schemeClr val="tx1"/>
                </a:solidFill>
              </a:rPr>
              <a:t>В этом году новая модель!!!</a:t>
            </a:r>
            <a:r>
              <a:rPr lang="ru-RU" sz="2800" dirty="0" smtClean="0"/>
              <a:t> </a:t>
            </a:r>
            <a:endParaRPr lang="ru-RU" sz="2800" dirty="0" smtClean="0"/>
          </a:p>
          <a:p>
            <a:pPr algn="just"/>
            <a:r>
              <a:rPr lang="ru-RU" sz="2800" dirty="0" smtClean="0"/>
              <a:t>Организация дистанционной сетевой формы наставничества  - обучение/повышение </a:t>
            </a:r>
            <a:r>
              <a:rPr lang="ru-RU" sz="2800" dirty="0" smtClean="0"/>
              <a:t>квалификации </a:t>
            </a:r>
            <a:r>
              <a:rPr lang="ru-RU" sz="2800" dirty="0" smtClean="0"/>
              <a:t> с помощью цифровых технологий и сервисов.</a:t>
            </a:r>
            <a:endParaRPr lang="ru-RU" sz="2800" dirty="0" smtClean="0"/>
          </a:p>
          <a:p>
            <a:pPr marL="0" indent="0" algn="just">
              <a:buNone/>
            </a:pP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xmlns="" val="251042395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229600" cy="576064"/>
          </a:xfrm>
        </p:spPr>
        <p:txBody>
          <a:bodyPr>
            <a:noAutofit/>
          </a:bodyPr>
          <a:lstStyle/>
          <a:p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Дети учат детей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268760"/>
            <a:ext cx="8640960" cy="4857403"/>
          </a:xfrm>
        </p:spPr>
        <p:txBody>
          <a:bodyPr>
            <a:noAutofit/>
          </a:bodyPr>
          <a:lstStyle/>
          <a:p>
            <a:pPr marL="0" indent="0" algn="just">
              <a:spcBef>
                <a:spcPts val="0"/>
              </a:spcBef>
              <a:buNone/>
            </a:pPr>
            <a:r>
              <a:rPr lang="ru-RU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Ученическое самоуправление – обязательная форма организации  детской инициативы!!! 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РДДМ,ЮИД, программы дополнительного образования, «Орлята России» – программа ВУД.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Практики на основе потребностей и запросов, социально значимые и востребованные в определенной среде. </a:t>
            </a:r>
            <a:r>
              <a:rPr lang="ru-RU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Поддержка детской инициативы!!!!!!!!!</a:t>
            </a:r>
            <a:endParaRPr lang="ru-RU" sz="28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Куратор 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детских наставнических 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практик  (умею сам – научу других, они научат многих)</a:t>
            </a:r>
            <a:endParaRPr lang="ru-RU" sz="2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Обучающийся - наставник группы/обучающегося</a:t>
            </a:r>
          </a:p>
          <a:p>
            <a:pPr marL="0" indent="0" algn="just">
              <a:buNone/>
            </a:pP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(кружок 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ВУД, 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проекты, трудности в обучении и т.п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.) – разработка программы под руководством куратора</a:t>
            </a:r>
            <a:endParaRPr lang="ru-RU" sz="2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6012758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260648"/>
            <a:ext cx="8507288" cy="634082"/>
          </a:xfrm>
        </p:spPr>
        <p:txBody>
          <a:bodyPr>
            <a:norm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 работы членов жюри конкурса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908720"/>
            <a:ext cx="8712968" cy="5616624"/>
          </a:xfrm>
        </p:spPr>
        <p:txBody>
          <a:bodyPr>
            <a:normAutofit fontScale="92500"/>
          </a:bodyPr>
          <a:lstStyle/>
          <a:p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Экспертное сообщество  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4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29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ru-RU" sz="4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32 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человека </a:t>
            </a:r>
          </a:p>
          <a:p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 номинации 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4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49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ru-RU" sz="4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51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работ из </a:t>
            </a:r>
            <a:r>
              <a:rPr lang="ru-RU" sz="4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25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ru-RU" sz="4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муниципалитетов /64 участника)</a:t>
            </a:r>
            <a:endParaRPr lang="ru-RU" sz="4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«Наставничество в профессии» 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4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17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ru-RU" sz="4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</a:t>
            </a:r>
            <a:r>
              <a:rPr lang="ru-RU" sz="4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>
              <a:buNone/>
            </a:pP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«Наставничество в образовании» 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4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ru-RU" sz="4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4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Дети учат детей» 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4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ru-RU" sz="4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>
              <a:buNone/>
            </a:pP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«Сетевое наставничество» 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4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sz="4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/9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4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4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033280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648072"/>
          </a:xfrm>
        </p:spPr>
        <p:txBody>
          <a:bodyPr>
            <a:noAutofit/>
          </a:bodyPr>
          <a:lstStyle/>
          <a:p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Муниципалитеты- участники 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22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ru-RU" sz="36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/>
          <a:lstStyle/>
          <a:p>
            <a:pPr marL="0" indent="0">
              <a:buNone/>
            </a:pP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836255188"/>
              </p:ext>
            </p:extLst>
          </p:nvPr>
        </p:nvGraphicFramePr>
        <p:xfrm>
          <a:off x="395536" y="759235"/>
          <a:ext cx="8496944" cy="495803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06464"/>
                <a:gridCol w="4790480"/>
              </a:tblGrid>
              <a:tr h="365509">
                <a:tc>
                  <a:txBody>
                    <a:bodyPr/>
                    <a:lstStyle/>
                    <a:p>
                      <a:r>
                        <a:rPr lang="ru-RU" sz="1800" b="1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Чугуевский</a:t>
                      </a:r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МР    3  </a:t>
                      </a:r>
                      <a:r>
                        <a:rPr lang="ru-RU" sz="1800" b="1" dirty="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(14 МР и МО)</a:t>
                      </a:r>
                      <a:endParaRPr lang="ru-RU" sz="1800" b="1" dirty="0" smtClean="0">
                        <a:solidFill>
                          <a:srgbClr val="7030A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 </a:t>
                      </a:r>
                      <a:r>
                        <a:rPr lang="ru-RU" sz="1800" b="1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Спасск-Дальний</a:t>
                      </a:r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3   </a:t>
                      </a:r>
                      <a:r>
                        <a:rPr lang="ru-RU" sz="1800" b="1" dirty="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(8 ГО)</a:t>
                      </a:r>
                      <a:endParaRPr lang="ru-RU" sz="1800" b="1" dirty="0">
                        <a:solidFill>
                          <a:srgbClr val="7030A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59789"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Кировский</a:t>
                      </a:r>
                      <a:r>
                        <a:rPr lang="ru-RU" sz="18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МР        1</a:t>
                      </a:r>
                      <a:endParaRPr lang="ru-RU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ЗАТО Большой </a:t>
                      </a:r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Камень    1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Октябрьский </a:t>
                      </a:r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   4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Уссурийский </a:t>
                      </a:r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    5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54320">
                <a:tc>
                  <a:txBody>
                    <a:bodyPr/>
                    <a:lstStyle/>
                    <a:p>
                      <a:r>
                        <a:rPr lang="ru-RU" sz="1800" b="1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Шкотовский</a:t>
                      </a:r>
                      <a:r>
                        <a:rPr lang="ru-RU" sz="1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МР    3</a:t>
                      </a:r>
                      <a:endParaRPr lang="ru-RU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Лесозаводский </a:t>
                      </a:r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   2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62811"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Партизанский </a:t>
                      </a:r>
                      <a:r>
                        <a:rPr lang="ru-RU" sz="1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МР    1</a:t>
                      </a:r>
                      <a:endParaRPr lang="ru-RU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Находкинский</a:t>
                      </a:r>
                      <a:r>
                        <a:rPr lang="ru-RU" sz="18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ГО   1</a:t>
                      </a:r>
                      <a:endParaRPr lang="ru-RU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4773"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Спасский</a:t>
                      </a:r>
                      <a:r>
                        <a:rPr lang="ru-RU" sz="1800" b="1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1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МР     45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Дальнереченский</a:t>
                      </a:r>
                      <a:r>
                        <a:rPr lang="ru-RU" sz="18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ГО</a:t>
                      </a:r>
                      <a:endParaRPr lang="ru-RU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14727">
                <a:tc>
                  <a:txBody>
                    <a:bodyPr/>
                    <a:lstStyle/>
                    <a:p>
                      <a:r>
                        <a:rPr lang="ru-RU" sz="1800" b="1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Надеждинский</a:t>
                      </a:r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МР   1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err="1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Дальнегорский</a:t>
                      </a:r>
                      <a:r>
                        <a:rPr lang="ru-RU" sz="1800" b="1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ГО    3</a:t>
                      </a:r>
                      <a:endParaRPr lang="ru-RU" sz="18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26689"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Михайловский</a:t>
                      </a:r>
                      <a:r>
                        <a:rPr lang="ru-RU" sz="18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МР  2</a:t>
                      </a:r>
                      <a:endParaRPr lang="ru-RU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Владивосток      1</a:t>
                      </a:r>
                      <a:endParaRPr lang="ru-RU" sz="1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38651"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Пограничный </a:t>
                      </a:r>
                      <a:r>
                        <a:rPr lang="ru-RU" sz="1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МР   3</a:t>
                      </a:r>
                      <a:endParaRPr lang="ru-RU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Артемовский ГО</a:t>
                      </a:r>
                      <a:endParaRPr lang="ru-RU" sz="1800" b="1" dirty="0">
                        <a:solidFill>
                          <a:srgbClr val="0070C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7024">
                <a:tc>
                  <a:txBody>
                    <a:bodyPr/>
                    <a:lstStyle/>
                    <a:p>
                      <a:r>
                        <a:rPr lang="ru-RU" sz="1800" b="1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Дальнереченский</a:t>
                      </a:r>
                      <a:r>
                        <a:rPr lang="ru-RU" sz="1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МР 2</a:t>
                      </a:r>
                      <a:endParaRPr lang="ru-RU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ЗАТО</a:t>
                      </a:r>
                      <a:r>
                        <a:rPr lang="ru-RU" sz="1800" b="1" baseline="0" dirty="0" smtClean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Фокино</a:t>
                      </a:r>
                      <a:endParaRPr lang="ru-RU" sz="1800" b="1" dirty="0">
                        <a:solidFill>
                          <a:srgbClr val="0070C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4801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err="1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Хорольский</a:t>
                      </a:r>
                      <a:r>
                        <a:rPr lang="ru-RU" sz="1800" b="1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МО    2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Черниговский МР  1</a:t>
                      </a:r>
                      <a:endParaRPr lang="ru-RU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err="1" smtClean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Арсеньевский</a:t>
                      </a:r>
                      <a:r>
                        <a:rPr lang="ru-RU" sz="1800" b="1" dirty="0" smtClean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1" dirty="0" smtClean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</a:t>
                      </a:r>
                      <a:endParaRPr lang="ru-RU" sz="1800" b="1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92094"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Пожарский МР    2</a:t>
                      </a:r>
                    </a:p>
                    <a:p>
                      <a:r>
                        <a:rPr lang="ru-RU" sz="1800" b="1" dirty="0" err="1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Хасанский</a:t>
                      </a:r>
                      <a:r>
                        <a:rPr lang="ru-RU" sz="1800" b="1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МР     4</a:t>
                      </a:r>
                      <a:endParaRPr lang="ru-RU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dirty="0" err="1" smtClean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Яковлевский</a:t>
                      </a:r>
                      <a:r>
                        <a:rPr lang="ru-RU" sz="1800" b="1" dirty="0" smtClean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МР </a:t>
                      </a:r>
                      <a:endParaRPr lang="ru-RU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963760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67544" y="764704"/>
            <a:ext cx="8424936" cy="5400600"/>
          </a:xfrm>
        </p:spPr>
        <p:txBody>
          <a:bodyPr>
            <a:normAutofit fontScale="90000"/>
          </a:bodyPr>
          <a:lstStyle/>
          <a:p>
            <a:pPr marL="0" indent="0" algn="ctr"/>
            <a:r>
              <a:rPr lang="ru-RU" dirty="0" smtClean="0"/>
              <a:t>Цель Конкурса –</a:t>
            </a:r>
            <a:br>
              <a:rPr lang="ru-RU" dirty="0" smtClean="0"/>
            </a:br>
            <a:r>
              <a:rPr lang="ru-RU" dirty="0" smtClean="0"/>
              <a:t> выявление и диссеминация лучших практик наставничества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sz="3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Размещение </a:t>
            </a:r>
            <a:r>
              <a:rPr lang="ru-RU" sz="3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конкурсных работ (официальная публикация</a:t>
            </a:r>
            <a:r>
              <a:rPr lang="ru-RU" sz="3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3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«Банк наставнических  практик» </a:t>
            </a:r>
            <a:r>
              <a:rPr lang="en-US" sz="27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https://pkiro.ru/activities/proekty/regionalnyj-nastavnicheskij-czentr-primorskogo-kraya/#link-popup-nastavnik</a:t>
            </a:r>
            <a:endParaRPr lang="ru-RU" sz="2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548680"/>
            <a:ext cx="8661648" cy="57606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Критерии оценивания конкурсной 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работы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124744"/>
            <a:ext cx="8496944" cy="5040560"/>
          </a:xfrm>
        </p:spPr>
        <p:txBody>
          <a:bodyPr>
            <a:noAutofit/>
          </a:bodyPr>
          <a:lstStyle/>
          <a:p>
            <a:r>
              <a:rPr lang="ru-RU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Возможность тиражирования</a:t>
            </a:r>
          </a:p>
          <a:p>
            <a:r>
              <a:rPr lang="ru-RU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Возможность масштабирования</a:t>
            </a:r>
          </a:p>
          <a:p>
            <a:r>
              <a:rPr lang="ru-RU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Результативность (социальная значимость практики) –критерии эффективности и инструментов измерения эффективности)</a:t>
            </a:r>
          </a:p>
          <a:p>
            <a:r>
              <a:rPr lang="ru-RU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Уникальность </a:t>
            </a:r>
          </a:p>
          <a:p>
            <a:r>
              <a:rPr lang="ru-RU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Методическое обеспечение (наличие нормативных и методических документов)</a:t>
            </a:r>
          </a:p>
          <a:p>
            <a:r>
              <a:rPr lang="ru-RU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Соответствие техническим требованиям</a:t>
            </a:r>
            <a:endParaRPr lang="ru-RU" sz="2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599833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548680"/>
            <a:ext cx="8229600" cy="100811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Требования к оформлению и содержанию конкурсной работы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556792"/>
            <a:ext cx="8712968" cy="4608512"/>
          </a:xfrm>
        </p:spPr>
        <p:txBody>
          <a:bodyPr>
            <a:noAutofit/>
          </a:bodyPr>
          <a:lstStyle/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Информационная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карта (тема , описание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представляемого опыта)</a:t>
            </a:r>
            <a:endParaRPr lang="ru-RU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Видеоролик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(структура!!!, продолжительность!!!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нформативность!!!)</a:t>
            </a:r>
            <a:endParaRPr lang="ru-RU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Кейс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(цели, задачи, описание приложений, описание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практики+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персонализированная программа</a:t>
            </a:r>
            <a:endParaRPr lang="ru-RU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599833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686800" cy="634082"/>
          </a:xfrm>
        </p:spPr>
        <p:txBody>
          <a:bodyPr>
            <a:normAutofit fontScale="90000"/>
          </a:bodyPr>
          <a:lstStyle/>
          <a:p>
            <a:r>
              <a:rPr lang="ru-RU" sz="3600" b="1" dirty="0" smtClean="0">
                <a:solidFill>
                  <a:srgbClr val="FF0000"/>
                </a:solidFill>
              </a:rPr>
              <a:t>Основная проблема конкурсных материалов</a:t>
            </a:r>
            <a:endParaRPr lang="ru-RU" sz="3600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980728"/>
            <a:ext cx="8435280" cy="5616624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spcBef>
                <a:spcPts val="0"/>
              </a:spcBef>
              <a:buNone/>
            </a:pP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Принципы наставничества – добровольчество, профессиональная и  личностная поддержка наставляемых, передача профессионального  инструментария </a:t>
            </a:r>
          </a:p>
          <a:p>
            <a:pPr algn="just"/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Подмена наставничества другими видами педагогической деятельности (в рамках должностных и функциональных обязанностей).</a:t>
            </a:r>
          </a:p>
          <a:p>
            <a:pPr algn="just"/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Отсутствие программных документов</a:t>
            </a:r>
          </a:p>
          <a:p>
            <a:pPr algn="just"/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Неумение сформулировать суть практики (хотя бывают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интересные проектные идеи!)</a:t>
            </a:r>
            <a:endParaRPr lang="ru-RU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Неумение презентовать, структурировать и обобщить опыт.</a:t>
            </a:r>
          </a:p>
          <a:p>
            <a:pPr algn="just"/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 описан инструментарий (невозможно тиражировать)</a:t>
            </a:r>
          </a:p>
          <a:p>
            <a:pPr algn="just"/>
            <a:endParaRPr lang="ru-RU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081101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686800" cy="634082"/>
          </a:xfrm>
        </p:spPr>
        <p:txBody>
          <a:bodyPr>
            <a:normAutofit fontScale="90000"/>
          </a:bodyPr>
          <a:lstStyle/>
          <a:p>
            <a:r>
              <a:rPr lang="ru-RU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«Наставничество в </a:t>
            </a:r>
            <a:r>
              <a:rPr lang="ru-RU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профессии» (дефициты)</a:t>
            </a:r>
            <a:endParaRPr lang="ru-RU" sz="3600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620688"/>
            <a:ext cx="8435280" cy="5976664"/>
          </a:xfrm>
        </p:spPr>
        <p:txBody>
          <a:bodyPr>
            <a:normAutofit/>
          </a:bodyPr>
          <a:lstStyle/>
          <a:p>
            <a:pPr algn="just"/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Отсутствие персонализированных программ.</a:t>
            </a:r>
          </a:p>
          <a:p>
            <a:pPr algn="just"/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Традиционные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формы организации сопровождения молодых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педагогов (добротно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сделанные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программы 1+1)</a:t>
            </a:r>
            <a:endParaRPr lang="ru-RU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Отсутствие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результатов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реализации практики.</a:t>
            </a:r>
            <a:endParaRPr lang="ru-RU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Бессистемность в изложении цели и содержания практики, слабый диагностический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инструментарий.</a:t>
            </a:r>
            <a:endParaRPr lang="ru-RU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Малоэффективные формы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сопровождения/ ИОМ!</a:t>
            </a:r>
          </a:p>
        </p:txBody>
      </p:sp>
    </p:spTree>
    <p:extLst>
      <p:ext uri="{BB962C8B-B14F-4D97-AF65-F5344CB8AC3E}">
        <p14:creationId xmlns:p14="http://schemas.microsoft.com/office/powerpoint/2010/main" xmlns="" val="32081101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ru-RU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«Наставничество в </a:t>
            </a:r>
            <a:r>
              <a:rPr lang="ru-RU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профессии» (фишки)</a:t>
            </a:r>
            <a:endParaRPr lang="ru-RU" sz="3600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908720"/>
            <a:ext cx="8435280" cy="5688632"/>
          </a:xfrm>
        </p:spPr>
        <p:txBody>
          <a:bodyPr>
            <a:noAutofit/>
          </a:bodyPr>
          <a:lstStyle/>
          <a:p>
            <a:pPr marL="0" indent="0" algn="just"/>
            <a:r>
              <a:rPr lang="ru-RU" sz="2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Фасилитационные</a:t>
            </a:r>
            <a:r>
              <a:rPr lang="ru-RU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групповые практики</a:t>
            </a:r>
          </a:p>
          <a:p>
            <a:pPr marL="0" indent="0" algn="just"/>
            <a:r>
              <a:rPr lang="ru-RU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Наставническая практика сопровождение группы педагогов  с </a:t>
            </a:r>
            <a:r>
              <a:rPr lang="ru-RU" sz="2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профдефицитами</a:t>
            </a:r>
            <a:r>
              <a:rPr lang="ru-RU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профессиональными запросами (</a:t>
            </a:r>
            <a:r>
              <a:rPr lang="ru-RU" sz="2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равный-равному</a:t>
            </a:r>
            <a:r>
              <a:rPr lang="ru-RU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 - повышение качества образования.</a:t>
            </a:r>
          </a:p>
          <a:p>
            <a:pPr marL="0" indent="0" algn="just"/>
            <a:r>
              <a:rPr lang="ru-RU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Наставляемый пробует себя в качестве наставника.</a:t>
            </a:r>
          </a:p>
          <a:p>
            <a:pPr marL="0" indent="0" algn="just"/>
            <a:r>
              <a:rPr lang="ru-RU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Профессиональные сообщества/ школы наставничества.</a:t>
            </a:r>
          </a:p>
          <a:p>
            <a:pPr marL="0" indent="0" algn="just">
              <a:buNone/>
            </a:pPr>
            <a:r>
              <a:rPr lang="ru-RU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Перспективы развития наставничества в профессии</a:t>
            </a:r>
            <a:endParaRPr lang="ru-RU" sz="26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Необходимость в конструировании эффективных практик наставничества не только молодых педагогов, но других групп педагогов: с профессиональными дефицитами, «равный –равному» и т.п</a:t>
            </a: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и других, более эффективных форм (групповое, сетевое наставничество).</a:t>
            </a:r>
          </a:p>
          <a:p>
            <a:pPr marL="0" indent="0" algn="just">
              <a:spcBef>
                <a:spcPts val="0"/>
              </a:spcBef>
              <a:buNone/>
            </a:pPr>
            <a:endParaRPr lang="ru-RU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0811010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NewsPrint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NewsPrint">
      <a:majorFont>
        <a:latin typeface="Impact"/>
        <a:ea typeface=""/>
        <a:cs typeface=""/>
        <a:font script="Jpan" typeface="HGP創英角ｺﾞｼｯｸUB"/>
        <a:font script="Hang" typeface="HY견고딕"/>
        <a:font script="Hans" typeface="微软雅黑"/>
        <a:font script="Hant" typeface="微軟正黑體"/>
        <a:font script="Arab" typeface="Tahoma"/>
        <a:font script="Hebr" typeface="To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NewsPrint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NewsPrint">
      <a:majorFont>
        <a:latin typeface="Impact"/>
        <a:ea typeface=""/>
        <a:cs typeface=""/>
        <a:font script="Jpan" typeface="HGP創英角ｺﾞｼｯｸUB"/>
        <a:font script="Hang" typeface="HY견고딕"/>
        <a:font script="Hans" typeface="微软雅黑"/>
        <a:font script="Hant" typeface="微軟正黑體"/>
        <a:font script="Arab" typeface="Tahoma"/>
        <a:font script="Hebr" typeface="To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294</TotalTime>
  <Words>712</Words>
  <Application>Microsoft Office PowerPoint</Application>
  <PresentationFormat>Экран (4:3)</PresentationFormat>
  <Paragraphs>94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13</vt:i4>
      </vt:variant>
    </vt:vector>
  </HeadingPairs>
  <TitlesOfParts>
    <vt:vector size="15" baseType="lpstr">
      <vt:lpstr>NewsPrint</vt:lpstr>
      <vt:lpstr>1_NewsPrint</vt:lpstr>
      <vt:lpstr>Анализ и обобщение итогов регионального конкурса «Формула успеха»-2024: достижения и профессиональные трудности и дефициты.</vt:lpstr>
      <vt:lpstr>Организация работы членов жюри конкурса</vt:lpstr>
      <vt:lpstr>Муниципалитеты- участники (22/20)</vt:lpstr>
      <vt:lpstr>Цель Конкурса –  выявление и диссеминация лучших практик наставничества  Размещение конкурсных работ (официальная публикация) «Банк наставнических  практик» https://pkiro.ru/activities/proekty/regionalnyj-nastavnicheskij-czentr-primorskogo-kraya/#link-popup-nastavnik</vt:lpstr>
      <vt:lpstr>Критерии оценивания конкурсной работы</vt:lpstr>
      <vt:lpstr>Требования к оформлению и содержанию конкурсной работы</vt:lpstr>
      <vt:lpstr>Основная проблема конкурсных материалов</vt:lpstr>
      <vt:lpstr>«Наставничество в профессии» (дефициты)</vt:lpstr>
      <vt:lpstr>«Наставничество в профессии» (фишки)</vt:lpstr>
      <vt:lpstr>«Наставничество в образовании» </vt:lpstr>
      <vt:lpstr>«Наставничество в образовании» (фишки)</vt:lpstr>
      <vt:lpstr>«Сетевое наставничество» </vt:lpstr>
      <vt:lpstr>Дети учат детей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Итоги регионального конкурса «Формула успеха»-2023. Перспективы развития</dc:title>
  <dc:creator>Юлия А. Сеничева</dc:creator>
  <cp:lastModifiedBy>user</cp:lastModifiedBy>
  <cp:revision>28</cp:revision>
  <dcterms:created xsi:type="dcterms:W3CDTF">2023-01-26T00:49:27Z</dcterms:created>
  <dcterms:modified xsi:type="dcterms:W3CDTF">2024-01-28T11:23:22Z</dcterms:modified>
</cp:coreProperties>
</file>