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7" r:id="rId6"/>
    <p:sldId id="268" r:id="rId7"/>
    <p:sldId id="261" r:id="rId8"/>
    <p:sldId id="278" r:id="rId9"/>
    <p:sldId id="279" r:id="rId10"/>
    <p:sldId id="283" r:id="rId11"/>
    <p:sldId id="288" r:id="rId12"/>
    <p:sldId id="289" r:id="rId13"/>
    <p:sldId id="29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63" r:id="rId24"/>
    <p:sldId id="291" r:id="rId25"/>
    <p:sldId id="26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96726-42B5-42F0-B7EA-46F85D10776B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2D843-52E0-478B-9568-3EB1F26C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0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2D843-52E0-478B-9568-3EB1F26CAB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5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3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6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5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56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0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7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8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3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8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0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1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7E920-8916-4AAC-86A8-5057C7522C0C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DAF43-F676-4AF6-B096-A12EFC0A3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6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0%B5%D0%BE%D1%80%D0%B8%D1%8F_%D1%80%D0%B5%D1%88%D0%B5%D0%BD%D0%B8%D1%8F_%D0%B8%D0%B7%D0%BE%D0%B1%D1%80%D0%B5%D1%82%D0%B0%D1%82%D0%B5%D0%BB%D1%8C%D1%81%D0%BA%D0%B8%D1%85_%D0%B7%D0%B0%D0%B4%D0%B0%D1%87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ru.wikipedia.org/w/index.php?title=%D0%A2%D0%A0%D0%A2%D0%9B&amp;action=edit&amp;redlink=1" TargetMode="External"/><Relationship Id="rId4" Type="http://schemas.openxmlformats.org/officeDocument/2006/relationships/hyperlink" Target="https://ru.wikipedia.org/w/index.php?title=%D0%A2%D0%A0%D0%A2%D0%A1&amp;action=edit&amp;redlink=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odumat.ru/collection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1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открытые задачи-развиваем мышление младших школьников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90" y="167072"/>
            <a:ext cx="3120800" cy="2340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52" y="336903"/>
            <a:ext cx="3025657" cy="2267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671" y="336903"/>
            <a:ext cx="3028513" cy="2267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90" y="3997210"/>
            <a:ext cx="3240906" cy="2432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2" y="3982558"/>
            <a:ext cx="1715753" cy="2293551"/>
          </a:xfrm>
          <a:prstGeom prst="rect">
            <a:avLst/>
          </a:prstGeom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732588" y="4787810"/>
            <a:ext cx="5241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Дрягина А.В.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Рожова Е.Н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учитель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классов, МБОУ СОШ № 4 с. Монастырище, Черниговский округ</a:t>
            </a:r>
          </a:p>
        </p:txBody>
      </p:sp>
    </p:spTree>
    <p:extLst>
      <p:ext uri="{BB962C8B-B14F-4D97-AF65-F5344CB8AC3E}">
        <p14:creationId xmlns:p14="http://schemas.microsoft.com/office/powerpoint/2010/main" val="6120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786" y="1859340"/>
            <a:ext cx="117118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 формирования учебного сотрудничества в классе.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встроенное наблюдение (эксперты, лист наблюдений).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экспертные карты (оценка процесса решения);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экспертные оценки по заданным критериям предъявления выполненных «продуктов»;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процесса (процесс решения, процесс предъявления результата); 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потом – оценка результата.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24000" y="380782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Оценка решения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открытой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22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782" y="152400"/>
            <a:ext cx="11790218" cy="6470073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решения для открытых задач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приемлемых идей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(если достаточно времени и при наличии достаточно открытой задачи, дети должны дать множество решений). При работе на время также учитывается беглость мышления – количество гипотез за определённый промежуток.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Диверсификация идей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(среди предлагаемых идей есть существенно отстоящие друг от друга по способу реализации, например, одно решение техническое, другое – социальное, т. е. оценивается гибкость мышления).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 ответов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(степень покрытия ответами гипотетически возможного пространства ответов).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(наличие ответов, не приходящих в голову большинству). При этом оценивается оригинальность мышления.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исполнимость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изобретательской задачи) или высокая достоверность (для исследовательской задачи). По данному критерию оценивается практичность мышления.</a:t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5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186128"/>
            <a:ext cx="11859489" cy="9005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наблюдений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166255" y="2153804"/>
          <a:ext cx="11859489" cy="6666803"/>
        </p:xfrm>
        <a:graphic>
          <a:graphicData uri="http://schemas.openxmlformats.org/drawingml/2006/table">
            <a:tbl>
              <a:tblPr firstRow="1" firstCol="1" bandRow="1"/>
              <a:tblGrid>
                <a:gridCol w="308983">
                  <a:extLst>
                    <a:ext uri="{9D8B030D-6E8A-4147-A177-3AD203B41FA5}">
                      <a16:colId xmlns:a16="http://schemas.microsoft.com/office/drawing/2014/main" val="1896930717"/>
                    </a:ext>
                  </a:extLst>
                </a:gridCol>
                <a:gridCol w="1751146">
                  <a:extLst>
                    <a:ext uri="{9D8B030D-6E8A-4147-A177-3AD203B41FA5}">
                      <a16:colId xmlns:a16="http://schemas.microsoft.com/office/drawing/2014/main" val="2969732561"/>
                    </a:ext>
                  </a:extLst>
                </a:gridCol>
                <a:gridCol w="515216">
                  <a:extLst>
                    <a:ext uri="{9D8B030D-6E8A-4147-A177-3AD203B41FA5}">
                      <a16:colId xmlns:a16="http://schemas.microsoft.com/office/drawing/2014/main" val="2359688209"/>
                    </a:ext>
                  </a:extLst>
                </a:gridCol>
                <a:gridCol w="617231">
                  <a:extLst>
                    <a:ext uri="{9D8B030D-6E8A-4147-A177-3AD203B41FA5}">
                      <a16:colId xmlns:a16="http://schemas.microsoft.com/office/drawing/2014/main" val="384166963"/>
                    </a:ext>
                  </a:extLst>
                </a:gridCol>
                <a:gridCol w="490995">
                  <a:extLst>
                    <a:ext uri="{9D8B030D-6E8A-4147-A177-3AD203B41FA5}">
                      <a16:colId xmlns:a16="http://schemas.microsoft.com/office/drawing/2014/main" val="2303881214"/>
                    </a:ext>
                  </a:extLst>
                </a:gridCol>
                <a:gridCol w="925479">
                  <a:extLst>
                    <a:ext uri="{9D8B030D-6E8A-4147-A177-3AD203B41FA5}">
                      <a16:colId xmlns:a16="http://schemas.microsoft.com/office/drawing/2014/main" val="3558918572"/>
                    </a:ext>
                  </a:extLst>
                </a:gridCol>
                <a:gridCol w="514480">
                  <a:extLst>
                    <a:ext uri="{9D8B030D-6E8A-4147-A177-3AD203B41FA5}">
                      <a16:colId xmlns:a16="http://schemas.microsoft.com/office/drawing/2014/main" val="201399339"/>
                    </a:ext>
                  </a:extLst>
                </a:gridCol>
                <a:gridCol w="413933">
                  <a:extLst>
                    <a:ext uri="{9D8B030D-6E8A-4147-A177-3AD203B41FA5}">
                      <a16:colId xmlns:a16="http://schemas.microsoft.com/office/drawing/2014/main" val="1518774197"/>
                    </a:ext>
                  </a:extLst>
                </a:gridCol>
                <a:gridCol w="515216">
                  <a:extLst>
                    <a:ext uri="{9D8B030D-6E8A-4147-A177-3AD203B41FA5}">
                      <a16:colId xmlns:a16="http://schemas.microsoft.com/office/drawing/2014/main" val="1269261567"/>
                    </a:ext>
                  </a:extLst>
                </a:gridCol>
                <a:gridCol w="336137">
                  <a:extLst>
                    <a:ext uri="{9D8B030D-6E8A-4147-A177-3AD203B41FA5}">
                      <a16:colId xmlns:a16="http://schemas.microsoft.com/office/drawing/2014/main" val="2912109558"/>
                    </a:ext>
                  </a:extLst>
                </a:gridCol>
                <a:gridCol w="593011">
                  <a:extLst>
                    <a:ext uri="{9D8B030D-6E8A-4147-A177-3AD203B41FA5}">
                      <a16:colId xmlns:a16="http://schemas.microsoft.com/office/drawing/2014/main" val="2411685416"/>
                    </a:ext>
                  </a:extLst>
                </a:gridCol>
                <a:gridCol w="718512">
                  <a:extLst>
                    <a:ext uri="{9D8B030D-6E8A-4147-A177-3AD203B41FA5}">
                      <a16:colId xmlns:a16="http://schemas.microsoft.com/office/drawing/2014/main" val="3898911698"/>
                    </a:ext>
                  </a:extLst>
                </a:gridCol>
                <a:gridCol w="1125106">
                  <a:extLst>
                    <a:ext uri="{9D8B030D-6E8A-4147-A177-3AD203B41FA5}">
                      <a16:colId xmlns:a16="http://schemas.microsoft.com/office/drawing/2014/main" val="1123911142"/>
                    </a:ext>
                  </a:extLst>
                </a:gridCol>
                <a:gridCol w="719246">
                  <a:extLst>
                    <a:ext uri="{9D8B030D-6E8A-4147-A177-3AD203B41FA5}">
                      <a16:colId xmlns:a16="http://schemas.microsoft.com/office/drawing/2014/main" val="2722359550"/>
                    </a:ext>
                  </a:extLst>
                </a:gridCol>
                <a:gridCol w="844014">
                  <a:extLst>
                    <a:ext uri="{9D8B030D-6E8A-4147-A177-3AD203B41FA5}">
                      <a16:colId xmlns:a16="http://schemas.microsoft.com/office/drawing/2014/main" val="3543564765"/>
                    </a:ext>
                  </a:extLst>
                </a:gridCol>
                <a:gridCol w="535031">
                  <a:extLst>
                    <a:ext uri="{9D8B030D-6E8A-4147-A177-3AD203B41FA5}">
                      <a16:colId xmlns:a16="http://schemas.microsoft.com/office/drawing/2014/main" val="3401490585"/>
                    </a:ext>
                  </a:extLst>
                </a:gridCol>
                <a:gridCol w="935753">
                  <a:extLst>
                    <a:ext uri="{9D8B030D-6E8A-4147-A177-3AD203B41FA5}">
                      <a16:colId xmlns:a16="http://schemas.microsoft.com/office/drawing/2014/main" val="3268914332"/>
                    </a:ext>
                  </a:extLst>
                </a:gridCol>
              </a:tblGrid>
              <a:tr h="1555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УУД /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 учащегося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Излагать своё мнение и аргументировать свою точку зрения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алгоритма деятельности по ходу выполнения задания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 различных средств для выполнения задания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Самооценивание: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 совместно с учителем или одноклассниками результат своих действий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источников дополнительной информации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Отбор важной информации из разных источников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анализировать и сравнивать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делать вывод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преобразовывать и представлять информацию разными способами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передавать информацию другим, готовить небольшие сообщения с помощью взрослых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Интегрироваться в группу сверстников, проявлять стремление ладить с собеседниками, не демонстрировать превосходство над другими, вежливо общаться;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Признавать свои ошибки, озвучивать их, соглашаться, если на ошибки указывают другие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Участвовать в работе группы, распределять роли, договариваться друг с другом. Предвидеть последствия коллективных решений.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197531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r"/>
                        </a:tabLs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Бакутин Матвей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306413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Баталов Егор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280317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Белобрагин Тимур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807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Беляева Карина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27423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Дадабекова Виктория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566299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Дереза Екатерина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23485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Демина Алина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16533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Доготер Софья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343040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Дубина Роман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108035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Задачина Дарья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7538337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Лим Елизавета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343570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Лоцманова Софья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369007"/>
                  </a:ext>
                </a:extLst>
              </a:tr>
              <a:tr h="14497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Мукуца</a:t>
                      </a: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Ульяна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957632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Пак Мария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307489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Рябошапко Игорь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004653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Сазонова Алёна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35381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Сухушина Карина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085815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Таранина Алёна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38889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 Евгений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817938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Чиж Анастасия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017665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Шайбулатова Анастасия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187517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Щепихина Николина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451760"/>
                  </a:ext>
                </a:extLst>
              </a:tr>
              <a:tr h="16766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Яковлев Никита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41" marR="49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94921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18654" y="830366"/>
            <a:ext cx="118733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Сводный лист наблюдения сформированности УУД учащихся ___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</a:t>
            </a:r>
            <a:r>
              <a:rPr kumimoji="0" lang="ru-RU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(решение открытой задачи на тему: </a:t>
            </a:r>
            <a:r>
              <a:rPr kumimoji="0" lang="ru-RU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</a:t>
            </a:r>
            <a:r>
              <a:rPr kumimoji="0" lang="ru-RU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проведения: 23.05.20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классе по списку:  23 человека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Выполняли работу:  23 человека                                  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Дрягина  А.В.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баллов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наблюдается, 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балл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иногда наблюдается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 балла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наблюдается в большинстве ситуаций, 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балла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устойчиво проявляется на протяжении всей деятельности.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r"/>
              </a:tabLst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138555" y="969820"/>
          <a:ext cx="9914890" cy="1417320"/>
        </p:xfrm>
        <a:graphic>
          <a:graphicData uri="http://schemas.openxmlformats.org/drawingml/2006/table">
            <a:tbl>
              <a:tblPr firstRow="1" firstCol="1" bandRow="1"/>
              <a:tblGrid>
                <a:gridCol w="3304540">
                  <a:extLst>
                    <a:ext uri="{9D8B030D-6E8A-4147-A177-3AD203B41FA5}">
                      <a16:colId xmlns:a16="http://schemas.microsoft.com/office/drawing/2014/main" val="1624566883"/>
                    </a:ext>
                  </a:extLst>
                </a:gridCol>
                <a:gridCol w="3305175">
                  <a:extLst>
                    <a:ext uri="{9D8B030D-6E8A-4147-A177-3AD203B41FA5}">
                      <a16:colId xmlns:a16="http://schemas.microsoft.com/office/drawing/2014/main" val="1331156826"/>
                    </a:ext>
                  </a:extLst>
                </a:gridCol>
                <a:gridCol w="3305175">
                  <a:extLst>
                    <a:ext uri="{9D8B030D-6E8A-4147-A177-3AD203B41FA5}">
                      <a16:colId xmlns:a16="http://schemas.microsoft.com/office/drawing/2014/main" val="4146501987"/>
                    </a:ext>
                  </a:extLst>
                </a:gridCol>
              </a:tblGrid>
              <a:tr h="2815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Критерии оценивания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671173"/>
                  </a:ext>
                </a:extLst>
              </a:tr>
              <a:tr h="3217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    -  27-39 баллов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015844"/>
                  </a:ext>
                </a:extLst>
              </a:tr>
              <a:tr h="3217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уровень    -19-26 баллов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420632"/>
                  </a:ext>
                </a:extLst>
              </a:tr>
              <a:tr h="3217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уровень – менее 19 баллов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2926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1662544" y="247239"/>
            <a:ext cx="95734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результатов сформированности УУД в    ……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классе 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(решение открытой задачи на тему: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       23.05.20…года</a:t>
            </a:r>
            <a:endParaRPr kumimoji="0" lang="ru-RU" alt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8555" y="2517732"/>
            <a:ext cx="9914889" cy="4144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Самооценивание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Выполнение этой работы мне понравилось (не понравилось) потому, что 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2.Наиболее трудным мне показалось 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3.Я думаю, это потому, что 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4.Самым интересным было 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Если бы я еще раз выполнял эту работу, то я бы по-другому сделал следующее __________________________________________________________________________________________________________________________________________________________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79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1" y="365124"/>
            <a:ext cx="2266712" cy="132556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/>
                <a:ea typeface="Calibri"/>
                <a:cs typeface="Times New Roman"/>
              </a:rPr>
              <a:t>Открытая задача</a:t>
            </a:r>
            <a:br>
              <a:rPr lang="ru-RU" b="1" dirty="0"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latin typeface="Times New Roman"/>
                <a:ea typeface="Calibri"/>
                <a:cs typeface="Times New Roman"/>
              </a:rPr>
              <a:t>«Заблудившийся голубь»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Почтовый голубь по кличке Билли сбился с курса и по ошибке совершил… трансатлантический перелёт. Голубь стартовал в северной Франции и должен был приземлиться в Англии. Но где-то над Ла-Маншем Билли сбился с курса и полетел совсем не в ту сторону. В результате он пролетел 5,5 тысячи километров и приземлился в Нью-Йорке. В Англию голубя вернули самолётом.</a:t>
            </a:r>
            <a:endParaRPr lang="ru-RU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    Как птицы ориентируются при дальних перелетах?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3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/>
                <a:ea typeface="Calibri"/>
                <a:cs typeface="Times New Roman"/>
              </a:rPr>
              <a:t>Подготовка к работе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fontAlgn="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алгоритма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работе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условие задачи.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Сформулируйте условие задачи своими словами и запишите его.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fontAlgn="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 перелетах птицы хорошо ориентируются.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(Объяснить): Каким образом птицы ориентируются при дальних перелетах?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61" y="365125"/>
            <a:ext cx="2115495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/>
                <a:ea typeface="Calibri"/>
                <a:cs typeface="Times New Roman"/>
              </a:rPr>
              <a:t>Анализ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условия</a:t>
            </a:r>
            <a:br>
              <a:rPr lang="ru-RU" b="1" dirty="0"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1007436" cy="4782993"/>
          </a:xfrm>
        </p:spPr>
        <p:txBody>
          <a:bodyPr>
            <a:normAutofit/>
          </a:bodyPr>
          <a:lstStyle/>
          <a:p>
            <a:pPr marL="0" indent="0">
              <a:lnSpc>
                <a:spcPct val="106000"/>
              </a:lnSpc>
              <a:spcAft>
                <a:spcPts val="750"/>
              </a:spcAft>
              <a:buNone/>
            </a:pPr>
            <a:r>
              <a:rPr lang="ru-RU" b="1" u="sng" dirty="0">
                <a:latin typeface="Times New Roman"/>
                <a:ea typeface="Times New Roman"/>
                <a:cs typeface="Times New Roman"/>
              </a:rPr>
              <a:t>Проведите анализ условия задачи:</a:t>
            </a:r>
            <a:endParaRPr lang="ru-RU" b="1" u="sng" dirty="0">
              <a:ea typeface="Calibri"/>
              <a:cs typeface="Times New Roman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1. Какой объект в данной задаче основной? Из каких частей или элементов он состоит?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2. Какие объекты находятся вокруг основного объекта? С какими объектами и как он взаимодействует?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3. Какие процессы протекают в самом объекте, с его участием и вокруг него?</a:t>
            </a:r>
            <a:endParaRPr lang="ru-RU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905" y="365125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гипотез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094509"/>
            <a:ext cx="10515600" cy="5082454"/>
          </a:xfrm>
        </p:spPr>
        <p:txBody>
          <a:bodyPr>
            <a:normAutofit fontScale="92500" lnSpcReduction="20000"/>
          </a:bodyPr>
          <a:lstStyle/>
          <a:p>
            <a:pPr marL="0" indent="0" algn="ctr" fontAlgn="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как перечисленные ниже явления могли бы способствовать получению необходимого результата.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Сформулируйте гипотезы</a:t>
            </a:r>
          </a:p>
          <a:p>
            <a:pPr marL="0" indent="0" algn="ctr" fontAlgn="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явлений: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акустические,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ядерные,</a:t>
            </a:r>
          </a:p>
          <a:p>
            <a:pPr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41" y="3415164"/>
            <a:ext cx="342015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Птицы ориентируются по атмосферным ветрам.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Птицы ориентируются по температуре - чем ближе к югу (в северном полушарии), тем теплее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Ориентируются по запаху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Ориентируются по магнитному полю Земли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Ориентирами являются Солнце и звезды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Возможно, птицы запоминают какие-то ориентиры на поверхности земли - реки, горы, моря, строения и прочее.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11" y="398890"/>
            <a:ext cx="1152128" cy="14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гипотез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Выберите наиболее правдоподобные гипотезы и расставьте их в порядке убывания правдоподобности.</a:t>
            </a:r>
            <a:endParaRPr lang="ru-RU" sz="4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1 неправдоподобна - ветры меняются.</a:t>
            </a:r>
          </a:p>
          <a:p>
            <a:pPr>
              <a:lnSpc>
                <a:spcPct val="1200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2 неправдоподобна - так можно определить направление, но голубь обычно точно определяет точку прилёта. Температура - также «капризное» явление.</a:t>
            </a:r>
          </a:p>
          <a:p>
            <a:pPr>
              <a:lnSpc>
                <a:spcPct val="1200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хорошее обоняние птиц, гипотеза мало правдоподобна. Слишком большие расстояния при наличии меняющих направление ветров…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80" y="3879462"/>
            <a:ext cx="3060457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38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технологии открытых задач</a:t>
            </a:r>
            <a:endParaRPr lang="ru-RU" dirty="0"/>
          </a:p>
        </p:txBody>
      </p:sp>
      <p:pic>
        <p:nvPicPr>
          <p:cNvPr id="1026" name="Picture 2" descr="https://avatars.mds.yandex.net/i?id=05a36318266dd62c328f6a9fe598bb5c_l-9106835-images-thumbs&amp;n=1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3790"/>
          <a:stretch/>
        </p:blipFill>
        <p:spPr bwMode="auto">
          <a:xfrm>
            <a:off x="264696" y="1335505"/>
            <a:ext cx="2021305" cy="29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62726" y="1690688"/>
            <a:ext cx="3416969" cy="44862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Саулович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Альтшуллер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оветский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писатель-фантаст и изобретатель, автор 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Теория решения изобретательских задач"/>
              </a:rPr>
              <a:t>ТРИЗ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ТРТС (страница отсутствует)"/>
              </a:rPr>
              <a:t>ТРТС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(теории решения изобретательских задач — теории развития технических систем), автор 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ТРТЛ (страница отсутствует)"/>
              </a:rPr>
              <a:t>ТРТЛ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(теории развития творческой личности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Решения Изобретательских Задач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690688"/>
            <a:ext cx="2290951" cy="3039916"/>
          </a:xfrm>
          <a:prstGeom prst="rect">
            <a:avLst/>
          </a:prstGeom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8602579" y="1506955"/>
            <a:ext cx="3308684" cy="5146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УТЁМОВ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Вячеслав Викторович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доцент. Сертифицированный профессионал по управлению проектами (IPMA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®), сертифицированный специалист ТРИЗ. Член-корреспондент Международной академии образования, член общества НФТМ-ТРИЗ Московского государственного индустриального университета, член ИЦС «Ресурс» Московской городской организации Всероссийского общества изобретателей и рационализаторов. Декан факультета педагогики и психологии Вятского государственного университета. 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/>
                <a:ea typeface="Times New Roman"/>
                <a:cs typeface="Times New Roman"/>
              </a:rPr>
              <a:t>Отбор гипотез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18164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Выберите наиболее правдоподобные гипотезы и расставьте их в порядке убывания правдоподобности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48154" y="1440873"/>
            <a:ext cx="7005646" cy="509847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 4–6 наиболее правдоподобны.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5 вызывает некоторое сомнение, потому что птицы обычно не теряют ориентации по время плотной облачности, когда Солнце и звезды не видны.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можно предположить, что гипотезы 5 и 6 верны, то есть действуют оба механизма: ориентирование по Солнцу и по земной поверхности. Тогда во время облачности птицы ориентируются по земной поверхности.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7" y="103972"/>
            <a:ext cx="2771800" cy="18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гипотез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эксперименты, в которых почтовые голуби возвращались домой, даже если их увозили в закрытом транспорте.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делает наиболее вероятной гипотезу 4: ориентацию по магнитному полю Земли.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 5 и 6 можно принять как дополнительные. Например, возможно, что на малых расстояниях птицы ориентируются по ориентирам, расположенным на земной поверхности.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1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УМЕНИЯ, ФОРМИРУЕМЫЕ В ХОДЕ РЕШЕНИЯ ОТКРЫТОЙ ЗАДАЧИ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565564"/>
            <a:ext cx="10515600" cy="4807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полученной информацией (оценка, интерпретация) — здесь мы говорим о критическом мышлении.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Формулировать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полученной из текста информации собственную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гипотезу.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Выявлять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прочитанным и современной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реальностью.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Анализировать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сложную информацию или данные, обобщать или оценивать доказательства, обосновывать, формулировать выводы, учитывая разные источники информации, разрабатывать план или последовательность шагов, ведущих к решению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1055" y="1371600"/>
            <a:ext cx="11457709" cy="548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галочку на оценочной шкале: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интересной показалась тебе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открытая задача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насколько сложными для тебя оказались задания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ты оказался полезен своей группе при решении заданий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Оцени, насколько дружно работала твоя группа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 ты еще раз работать в этой группе? (Обведи)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                                           НЕТ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Почему?_________________________________________________________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31835"/>
              </p:ext>
            </p:extLst>
          </p:nvPr>
        </p:nvGraphicFramePr>
        <p:xfrm>
          <a:off x="2032000" y="2424545"/>
          <a:ext cx="8127999" cy="387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0870466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61185964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98168385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63681304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1427311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1835752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0631557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98320848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1318842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38614951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44098074"/>
                    </a:ext>
                  </a:extLst>
                </a:gridCol>
              </a:tblGrid>
              <a:tr h="3879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6717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15938"/>
              </p:ext>
            </p:extLst>
          </p:nvPr>
        </p:nvGraphicFramePr>
        <p:xfrm>
          <a:off x="2032000" y="3277984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57489128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0922083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75166411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55813014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316723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7301179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438584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5096712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226536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4589323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03483275"/>
                    </a:ext>
                  </a:extLst>
                </a:gridCol>
              </a:tblGrid>
              <a:tr h="3463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29928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51358"/>
              </p:ext>
            </p:extLst>
          </p:nvPr>
        </p:nvGraphicFramePr>
        <p:xfrm>
          <a:off x="2032000" y="4095404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34947242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8850977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366860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89932682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111217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847092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592830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570356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7731015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3027474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20328007"/>
                    </a:ext>
                  </a:extLst>
                </a:gridCol>
              </a:tblGrid>
              <a:tr h="35190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21517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40414"/>
              </p:ext>
            </p:extLst>
          </p:nvPr>
        </p:nvGraphicFramePr>
        <p:xfrm>
          <a:off x="2032000" y="4898966"/>
          <a:ext cx="812799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574418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85257112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793017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8054290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7566085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630575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2672411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34297911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83059649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10863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616583496"/>
                    </a:ext>
                  </a:extLst>
                </a:gridCol>
              </a:tblGrid>
              <a:tr h="35190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7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6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04766" cy="1397726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78823" y="762515"/>
            <a:ext cx="11625943" cy="8092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одбор материала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условия и вопроса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Формулирование контрольного ответа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4.Продумывание дополнительного вопроса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 названия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444444"/>
                </a:solidFill>
                <a:latin typeface="Raleway"/>
              </a:rPr>
              <a:t/>
            </a:r>
            <a:br>
              <a:rPr lang="ru-RU" b="1" dirty="0" smtClean="0">
                <a:solidFill>
                  <a:srgbClr val="444444"/>
                </a:solidFill>
                <a:latin typeface="Raleway"/>
              </a:rPr>
            </a:br>
            <a:endParaRPr lang="ru-RU" b="1" i="0" dirty="0">
              <a:solidFill>
                <a:srgbClr val="444444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542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ОТКРЫТЫЕ ЗАДАЧИ ?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882213" y="1080656"/>
            <a:ext cx="6471587" cy="50963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https://podumat.ru/collections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838200" y="1080656"/>
            <a:ext cx="3803073" cy="57773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Начальная </a:t>
            </a:r>
            <a:r>
              <a:rPr lang="ru-RU" dirty="0"/>
              <a:t>школа. Открытые задачи: сильное мышление через открытые </a:t>
            </a:r>
            <a:r>
              <a:rPr lang="ru-RU" dirty="0" smtClean="0"/>
              <a:t>задачи </a:t>
            </a:r>
            <a:r>
              <a:rPr lang="ru-RU" dirty="0" err="1" smtClean="0"/>
              <a:t>Андржеевская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dirty="0" smtClean="0"/>
              <a:t>Ирина Юрьевна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40" y="3575773"/>
            <a:ext cx="3109046" cy="3109046"/>
          </a:xfrm>
          <a:prstGeom prst="rect">
            <a:avLst/>
          </a:prstGeom>
        </p:spPr>
      </p:pic>
      <p:pic>
        <p:nvPicPr>
          <p:cNvPr id="3074" name="Picture 2" descr="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3" y="1609593"/>
            <a:ext cx="2431472" cy="40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923" y="1859595"/>
            <a:ext cx="3990108" cy="414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мы рассматриваем технологию открытых задач как инструмент развития мышления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4995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Жизненные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с которыми мы сталкиваемся в быту, в бизнесе, в любой профессиональной деятельности, требуют интуиции, быстрого реагирования на любые вызовы, освоения новых знаний и их применения в решении возникающих проблем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преодолеть это противоречие использование на уроках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 внеурочной деятельности задач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типа (задачи, которые имеют не одно, а множество правильных решений).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Решение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типа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развивать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способности, логику и абстрактное мышление, увеличить уровень мотивации к учению, а также увеличить уверенность в своих собственных силах.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задачи открытого типа помогают учащимся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смотреть на проблему с разных сторон и искать нестандартные решения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i?id=7b494030b08efe0029e6a7ad536bea1f182181dd-1070230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378" y="1143000"/>
            <a:ext cx="1717787" cy="155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представляет собой открытая задача?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3" y="1690688"/>
            <a:ext cx="11970327" cy="504262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Открытыми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называем нестандартные задачи, для которых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существует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известного четкого алгоритма решения. У таких задач может быть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подходящих ответов,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путей решения. Именно с такими задачами мы чаще всего встречаемся в жизни.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«Задачи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типа имеют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размытое условие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которого недостаточно ясно, как действовать, что использовать при решении,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понятен требуемый результат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задачи предполагают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путей решения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являются прямолинейными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двигаясь по которым попутно приходиться преодолевать возникающие препятствия.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Вариантов решений много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нет понятия правильного решения: решение либо применимо к достижению требуемого результата, либо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нет»  </a:t>
            </a:r>
            <a:r>
              <a:rPr lang="ru-RU" dirty="0" smtClean="0"/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Утёмов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В.В.)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omdemestre.files.wordpress.com/2015/06/dc3bavid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535" y="555359"/>
            <a:ext cx="1697183" cy="130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3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264" y="623454"/>
            <a:ext cx="9315299" cy="57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открытых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838201" y="1039092"/>
            <a:ext cx="11173690" cy="166738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задача</a:t>
            </a:r>
            <a:r>
              <a:rPr lang="ru-RU" sz="2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система организации обучения, повышающая активность и самостоятельность учащихся, имеющих небольшой жизненный опыт.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955963" y="2706480"/>
            <a:ext cx="11402291" cy="3888283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группы (макс.5 чел.)</a:t>
            </a:r>
          </a:p>
          <a:p>
            <a:pPr>
              <a:lnSpc>
                <a:spcPct val="16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«Нескучность»</a:t>
            </a:r>
          </a:p>
          <a:p>
            <a:pPr>
              <a:lnSpc>
                <a:spcPct val="16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Нестандартный способ решения- «поисковый характер»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 (спросить у учителя ,сверстника,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интернет, справочная литература и др.)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85" y="177689"/>
            <a:ext cx="1378527" cy="10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открытых задач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15636" y="1066800"/>
            <a:ext cx="11526982" cy="6539345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 не содержится указаний, к какой теме, к какому учебному предмету она относится, как выполнять то или иное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направлена на применение обучающимися УУД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(учебной) ситуации, а в ситуациях, по форме и содержанию приближенных к «реальным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устроена так, чтобы через набор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 найти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стратегии ее решения 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отличается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объемом и неоднородностью материала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Описание жизненной ситуации может быть представлено в виде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текста, видео, набора картинок, мультфильма, загадки, стихотворения…..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93964" y="205222"/>
            <a:ext cx="4578061" cy="7822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жизненной ситуации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95363" y="987426"/>
            <a:ext cx="4863187" cy="2611671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 flipH="1">
            <a:off x="5152079" y="205221"/>
            <a:ext cx="2720813" cy="328256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555" y="3154810"/>
            <a:ext cx="3717721" cy="2091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473" y="205221"/>
            <a:ext cx="4375625" cy="59976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50" y="4683414"/>
            <a:ext cx="3860149" cy="21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56364" y="105489"/>
            <a:ext cx="8035636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rgbClr val="252525"/>
              </a:solidFill>
              <a:effectLst/>
              <a:latin typeface="PT San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110" y="734292"/>
            <a:ext cx="6622472" cy="5791198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Чему </a:t>
            </a:r>
            <a:r>
              <a:rPr lang="ru-RU" alt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учатся дети при таком подходе</a:t>
            </a:r>
            <a: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lang="ru-RU" alt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</a:t>
            </a:r>
            <a:r>
              <a:rPr lang="ru-RU" altLang="ru-RU" sz="2200" i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Умению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толково задавать вопросы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Работать совместно, коллективно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слышать друг друга? 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 останавливаться 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 первой пришедшей в голову мысли</a:t>
            </a:r>
            <a:r>
              <a:rPr lang="ru-RU" altLang="ru-RU" sz="2200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lang="ru-RU" altLang="ru-RU" sz="2200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Продолжать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искать вторую, третью и  т. д. гипотезы? 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Уверенности в том, что </a:t>
            </a:r>
            <a:r>
              <a:rPr lang="ru-RU" altLang="ru-RU" sz="2200" i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жизненные загадки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 принципе разрешимы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Уверенности в том, что они сами могут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докопаться до истины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– Да!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Умению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самостоятельно выражать 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свои мысли? 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Новым знаниям? – Да.</a:t>
            </a:r>
            <a: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7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  Умению </a:t>
            </a:r>
            <a:r>
              <a:rPr lang="ru-RU" altLang="ru-RU" sz="22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искать информацию </a:t>
            </a:r>
            <a:r>
              <a:rPr lang="ru-RU" altLang="ru-RU" sz="22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 окружающем мире? – Да.</a:t>
            </a:r>
            <a:r>
              <a:rPr lang="ru-RU" altLang="ru-RU" sz="28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8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ru-RU" altLang="ru-RU" sz="1489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489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617" y="228599"/>
            <a:ext cx="5013118" cy="28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1961</Words>
  <Application>Microsoft Office PowerPoint</Application>
  <PresentationFormat>Широкоэкранный</PresentationFormat>
  <Paragraphs>623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PT Sans</vt:lpstr>
      <vt:lpstr>Raleway</vt:lpstr>
      <vt:lpstr>Times New Roman</vt:lpstr>
      <vt:lpstr>Тема Office</vt:lpstr>
      <vt:lpstr>Выполнили: Дрягина А.В. учитель начальных классов, Рожова Е.Н. учитель начальных классов, МБОУ СОШ № 4 с. Монастырище, Черниговский округ</vt:lpstr>
      <vt:lpstr>Автор технологии открытых задач</vt:lpstr>
      <vt:lpstr>Почему мы рассматриваем технологию открытых задач как инструмент развития мышления</vt:lpstr>
      <vt:lpstr>Что представляет собой открытая задача?</vt:lpstr>
      <vt:lpstr>Презентация PowerPoint</vt:lpstr>
      <vt:lpstr>Особенности открытых задач </vt:lpstr>
      <vt:lpstr>Особенности открытых задач </vt:lpstr>
      <vt:lpstr>Описание жизненной ситуации</vt:lpstr>
      <vt:lpstr> Чему учатся дети при таком подходе?  •  Умению толково задавать вопросы? – Да. •  Работать совместно, коллективно, слышать друг друга? – Да. •  Не останавливаться на первой пришедшей в голову мысли? Продолжать искать вторую, третью и  т. д. гипотезы? – Да. •  Уверенности в том, что жизненные загадки в принципе разрешимы? – Да. •  Уверенности в том, что они сами могут докопаться до истины? – Да! •  Умению самостоятельно выражать свои мысли? – Да. •  Новым знаниям? – Да. •  Умению искать информацию в окружающем мире? – Да.    </vt:lpstr>
      <vt:lpstr>Оценка решения открытой задачи</vt:lpstr>
      <vt:lpstr>Презентация PowerPoint</vt:lpstr>
      <vt:lpstr>Лист наблюдений</vt:lpstr>
      <vt:lpstr>Презентация PowerPoint</vt:lpstr>
      <vt:lpstr>Открытая задача «Заблудившийся голубь» </vt:lpstr>
      <vt:lpstr>Подготовка к работе </vt:lpstr>
      <vt:lpstr> Анализ условия  </vt:lpstr>
      <vt:lpstr>Выдвижение гипотез </vt:lpstr>
      <vt:lpstr>Гипотезы</vt:lpstr>
      <vt:lpstr> Отбор гипотез</vt:lpstr>
      <vt:lpstr>Отбор гипотез </vt:lpstr>
      <vt:lpstr>Отбор гипотез</vt:lpstr>
      <vt:lpstr>УМЕНИЯ, ФОРМИРУЕМЫЕ В ХОДЕ РЕШЕНИЯ ОТКРЫТОЙ ЗАДАЧИ </vt:lpstr>
      <vt:lpstr>Рефлексия</vt:lpstr>
      <vt:lpstr>1.Подбор материала 2. Составление условия и вопроса 3. Формулирование контрольного ответа 4.Продумывание дополнительного вопроса 5. Придумывание названия   </vt:lpstr>
      <vt:lpstr>ГДЕ ВЗЯТЬ ОТКРЫТЫЕ ЗАДАЧИ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</dc:creator>
  <cp:lastModifiedBy>Пользователь Windows</cp:lastModifiedBy>
  <cp:revision>55</cp:revision>
  <dcterms:created xsi:type="dcterms:W3CDTF">2023-12-14T23:34:52Z</dcterms:created>
  <dcterms:modified xsi:type="dcterms:W3CDTF">2024-03-21T20:43:42Z</dcterms:modified>
</cp:coreProperties>
</file>