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0" r:id="rId3"/>
    <p:sldId id="280" r:id="rId4"/>
    <p:sldId id="275" r:id="rId5"/>
    <p:sldId id="277" r:id="rId6"/>
    <p:sldId id="273" r:id="rId7"/>
    <p:sldId id="294" r:id="rId8"/>
    <p:sldId id="295" r:id="rId9"/>
    <p:sldId id="293" r:id="rId10"/>
    <p:sldId id="285" r:id="rId11"/>
    <p:sldId id="263" r:id="rId12"/>
    <p:sldId id="296" r:id="rId13"/>
    <p:sldId id="297" r:id="rId14"/>
    <p:sldId id="298" r:id="rId15"/>
    <p:sldId id="299" r:id="rId16"/>
    <p:sldId id="282" r:id="rId17"/>
    <p:sldId id="300" r:id="rId18"/>
    <p:sldId id="301" r:id="rId19"/>
    <p:sldId id="302" r:id="rId20"/>
    <p:sldId id="283" r:id="rId21"/>
    <p:sldId id="303" r:id="rId22"/>
    <p:sldId id="286" r:id="rId23"/>
    <p:sldId id="29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5D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3" autoAdjust="0"/>
    <p:restoredTop sz="91367" autoAdjust="0"/>
  </p:normalViewPr>
  <p:slideViewPr>
    <p:cSldViewPr>
      <p:cViewPr>
        <p:scale>
          <a:sx n="62" d="100"/>
          <a:sy n="62" d="100"/>
        </p:scale>
        <p:origin x="-211" y="31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932"/>
            <a:ext cx="8424088" cy="1260000"/>
          </a:xfrm>
        </p:spPr>
        <p:txBody>
          <a:bodyPr/>
          <a:lstStyle>
            <a:lvl1pPr>
              <a:defRPr sz="8000" b="0">
                <a:solidFill>
                  <a:schemeClr val="bg2">
                    <a:lumMod val="25000"/>
                  </a:schemeClr>
                </a:solidFill>
                <a:effectLst/>
                <a:latin typeface="Cassandra" pitchFamily="66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28591"/>
            <a:ext cx="6400800" cy="1260000"/>
          </a:xfrm>
        </p:spPr>
        <p:txBody>
          <a:bodyPr/>
          <a:lstStyle>
            <a:lvl1pPr marL="0" indent="0" algn="ctr">
              <a:buNone/>
              <a:defRPr sz="3600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459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241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11764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5004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 marL="342000" indent="-342000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741600" indent="-284400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1144800" indent="-230400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0902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3559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32834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7323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298A1-9C58-4A15-98A9-A492C62FB542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7780A-7048-421F-B31F-643A088AF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96863"/>
            <a:ext cx="7920038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71550" y="1631950"/>
            <a:ext cx="7920038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kern="1200">
          <a:solidFill>
            <a:srgbClr val="4A452A"/>
          </a:solidFill>
          <a:latin typeface="Cassandra" pitchFamily="66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·"/>
        <a:defRPr sz="3200" kern="1200">
          <a:solidFill>
            <a:srgbClr val="4A452A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4A452A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A452A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288" y="1052736"/>
            <a:ext cx="8424862" cy="1763489"/>
          </a:xfrm>
        </p:spPr>
        <p:txBody>
          <a:bodyPr/>
          <a:lstStyle/>
          <a:p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>
                <a:solidFill>
                  <a:srgbClr val="0000FF"/>
                </a:solidFill>
              </a:rPr>
              <a:t>Реализация проекта</a:t>
            </a:r>
            <a:br>
              <a:rPr lang="ru-RU" sz="4400" b="1" dirty="0" smtClean="0">
                <a:solidFill>
                  <a:srgbClr val="0000FF"/>
                </a:solidFill>
              </a:rPr>
            </a:br>
            <a:r>
              <a:rPr lang="ru-RU" sz="4400" b="1" dirty="0" smtClean="0">
                <a:solidFill>
                  <a:srgbClr val="0000FF"/>
                </a:solidFill>
              </a:rPr>
              <a:t> «Успешное чтение» </a:t>
            </a:r>
            <a:br>
              <a:rPr lang="ru-RU" sz="4400" b="1" dirty="0" smtClean="0">
                <a:solidFill>
                  <a:srgbClr val="0000FF"/>
                </a:solidFill>
              </a:rPr>
            </a:br>
            <a:r>
              <a:rPr lang="ru-RU" sz="4400" b="1" dirty="0" smtClean="0">
                <a:solidFill>
                  <a:srgbClr val="0000FF"/>
                </a:solidFill>
              </a:rPr>
              <a:t>как эффективный инструмент формирования читательских умений».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 </a:t>
            </a:r>
            <a:br>
              <a:rPr lang="ru-RU" sz="4400" dirty="0" smtClean="0"/>
            </a:b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87563" y="4184650"/>
            <a:ext cx="6840537" cy="890588"/>
          </a:xfrm>
        </p:spPr>
        <p:txBody>
          <a:bodyPr/>
          <a:lstStyle/>
          <a:p>
            <a:pPr algn="r"/>
            <a:r>
              <a:rPr lang="ru-RU" sz="20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Хомякова Галина Ивановна,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учитель начальных классов                                                                                                                                МБОУ «СОШ №2» с. </a:t>
            </a:r>
            <a:r>
              <a:rPr lang="ru-RU" sz="2000" b="1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Буссевка</a:t>
            </a:r>
            <a:endParaRPr lang="ru-RU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3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4644"/>
            <a:ext cx="7128284" cy="900112"/>
          </a:xfrm>
        </p:spPr>
        <p:txBody>
          <a:bodyPr/>
          <a:lstStyle/>
          <a:p>
            <a:pPr>
              <a:defRPr/>
            </a:pPr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«Реклама книги»</a:t>
            </a:r>
            <a:endParaRPr lang="ru-RU" sz="3600" dirty="0"/>
          </a:p>
        </p:txBody>
      </p:sp>
      <p:pic>
        <p:nvPicPr>
          <p:cNvPr id="4" name="Picture 2" descr="I:\cd1\Формат рекламы книг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6787382" cy="4716524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от Наташи цвет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647564" y="692696"/>
            <a:ext cx="8209222" cy="432270"/>
          </a:xfrm>
        </p:spPr>
        <p:txBody>
          <a:bodyPr/>
          <a:lstStyle/>
          <a:p>
            <a:pPr>
              <a:defRPr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Реклама книги Н. Носова «Приключения Незнайки»</a:t>
            </a:r>
          </a:p>
        </p:txBody>
      </p:sp>
      <p:pic>
        <p:nvPicPr>
          <p:cNvPr id="23556" name="Picture 4" descr="C:\Users\User\Desktop\Фото рекламы книги\IMG_3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232756"/>
            <a:ext cx="7492844" cy="453650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11660" y="0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«Реклама книги»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91780" y="5769260"/>
            <a:ext cx="6048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 работы ребят: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разрекламировать книгу так, чтобы её всем захотелось прочитать.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7247148" cy="75356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«Книга на уроке» 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532" y="1376772"/>
            <a:ext cx="8481628" cy="4692521"/>
          </a:xfrm>
        </p:spPr>
        <p:txBody>
          <a:bodyPr/>
          <a:lstStyle/>
          <a:p>
            <a:pPr lvl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позволяет:</a:t>
            </a:r>
          </a:p>
          <a:p>
            <a:pPr lvl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осуществлять интеграцию учебных курсов, внедрять новые технологии, нестандартные формы работы;</a:t>
            </a:r>
          </a:p>
          <a:p>
            <a:pPr lvl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читательскую культуру, формировать навыки работы с текстом, повышать учебную и читательскую мотивацию детей;</a:t>
            </a:r>
          </a:p>
          <a:p>
            <a:pPr lvl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обогащать предметное содержание материалом художественной литературы;</a:t>
            </a:r>
          </a:p>
          <a:p>
            <a:pPr lvl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творческую и познавательную активность ребят; </a:t>
            </a:r>
          </a:p>
          <a:p>
            <a:pPr lvl="0" indent="-32400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сделать уроки динамичными, интересными;</a:t>
            </a:r>
          </a:p>
          <a:p>
            <a:pPr lvl="0" indent="-32400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дать возможность каждому почувствовать себя успешным.</a:t>
            </a:r>
          </a:p>
          <a:p>
            <a:endParaRPr lang="ru-RU" dirty="0"/>
          </a:p>
        </p:txBody>
      </p:sp>
      <p:pic>
        <p:nvPicPr>
          <p:cNvPr id="4" name="Рисунок 3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8280920" cy="4440494"/>
          </a:xfrm>
        </p:spPr>
        <p:txBody>
          <a:bodyPr/>
          <a:lstStyle/>
          <a:p>
            <a:pPr algn="l" eaLnBrk="1" hangingPunct="1">
              <a:lnSpc>
                <a:spcPct val="114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проектирования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Выбор книги учителем для самостоятельного чтения.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Выбранная книга должна быть доступна (в любом формате) для каждого школьника, соответствовать их возрастным возможностям, отсутствовать в обязательной программе по литературному чтению (эффект новизны).</a:t>
            </a:r>
            <a:b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Планирование и объявление дня «Книга на уроке» (за 3 - 4 недели).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запланированный день  учебная деятельность на всех уроках должна быть подчинена только одной книге .</a:t>
            </a:r>
          </a:p>
        </p:txBody>
      </p:sp>
      <p:sp>
        <p:nvSpPr>
          <p:cNvPr id="20482" name="AutoShape 4" descr="shutterstock_1147549622-2048x1297"/>
          <p:cNvSpPr>
            <a:spLocks noChangeAspect="1" noChangeArrowheads="1"/>
          </p:cNvSpPr>
          <p:nvPr/>
        </p:nvSpPr>
        <p:spPr bwMode="auto">
          <a:xfrm>
            <a:off x="155575" y="613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91580" y="368660"/>
            <a:ext cx="6444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«Книга на уроке» </a:t>
            </a:r>
            <a:endParaRPr lang="ru-RU" sz="3600" dirty="0">
              <a:latin typeface="+mj-lt"/>
            </a:endParaRPr>
          </a:p>
        </p:txBody>
      </p:sp>
      <p:pic>
        <p:nvPicPr>
          <p:cNvPr id="5" name="Рисунок 4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611560" y="1448780"/>
            <a:ext cx="8301806" cy="4620513"/>
          </a:xfrm>
        </p:spPr>
        <p:txBody>
          <a:bodyPr/>
          <a:lstStyle/>
          <a:p>
            <a:pPr lvl="0" algn="l">
              <a:lnSpc>
                <a:spcPct val="114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подготовки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Разработка учителем заданий по каждому предмету с опорой на содержание произведения.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Продумывание разнообразных форм работы 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фронтально, индивидуально, в парах, малых командах и др.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Подготовка презентации об авторе и других ЦОР.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Создание технологических карт уроков и раздаточных материалов 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кроссворды, карточки, таблицы и др.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Продумывание форм и средств обратной связи, системы оценки выполненных заданий 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жетоны, «Лесенки» и др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Обеспечение призового фонда проекта 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награды, призы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AutoShape 4" descr="shutterstock_1147549622-2048x1297"/>
          <p:cNvSpPr>
            <a:spLocks noChangeAspect="1" noChangeArrowheads="1"/>
          </p:cNvSpPr>
          <p:nvPr/>
        </p:nvSpPr>
        <p:spPr bwMode="auto">
          <a:xfrm>
            <a:off x="155575" y="613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32656"/>
            <a:ext cx="6120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«Книга на уроке» 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647564" y="2084851"/>
            <a:ext cx="8244916" cy="4440493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реализации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Литературное чтение в день «Книга на уроке» всегда первым уроком.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Проведение уроков 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расписанию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с использованием содержания выбранной книги в логике предметного содержания каждой дисциплины.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Проговаривание правил и оценки каждого задания урока.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Чередование видов деятельности с опорой на текст.	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Проверка учителем 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ходу урока или на перемене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заданий  раздаточных материалов.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Все правильно выполненные задания оцениваются.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AutoShape 4" descr="shutterstock_1147549622-2048x1297"/>
          <p:cNvSpPr>
            <a:spLocks noChangeAspect="1" noChangeArrowheads="1"/>
          </p:cNvSpPr>
          <p:nvPr/>
        </p:nvSpPr>
        <p:spPr bwMode="auto">
          <a:xfrm>
            <a:off x="155575" y="613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1540" y="260648"/>
            <a:ext cx="706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«Книга на уроке» 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31540" y="0"/>
            <a:ext cx="6912632" cy="900113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«Книга на уроке»</a:t>
            </a:r>
          </a:p>
        </p:txBody>
      </p:sp>
      <p:pic>
        <p:nvPicPr>
          <p:cNvPr id="5" name="Рисунок 4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7524" y="836712"/>
            <a:ext cx="716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Примеры заданий урока «Литературное чтение»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15616" y="1376772"/>
            <a:ext cx="8028384" cy="600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1574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Обзор выставки книг писателя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1574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Словарная работа (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объяснение значений новых слов, пояснение устойчивых выражений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1574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Задания на ориентирование в тексте: </a:t>
            </a:r>
          </a:p>
          <a:p>
            <a:pPr lvl="0">
              <a:lnSpc>
                <a:spcPct val="114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какое время года происходят события в тексте?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4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 ком это предложение?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4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Определение последовательности событий в тексте (словесные или иллюстрированные).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4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Слушание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аудиотекстов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4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Составление вопросов по содержанию.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4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Составление портретов героев. Подтверждение словами текста.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15748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A2A2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" algn="l"/>
                <a:tab pos="15748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A2A2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" algn="l"/>
                <a:tab pos="1574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31540" y="0"/>
            <a:ext cx="6912632" cy="900113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«Книга на уроке»</a:t>
            </a:r>
          </a:p>
        </p:txBody>
      </p:sp>
      <p:pic>
        <p:nvPicPr>
          <p:cNvPr id="5" name="Рисунок 4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124744"/>
            <a:ext cx="716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Примеры заданий урока «Русский язык»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83568" y="1772816"/>
            <a:ext cx="802889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«Орлиный взгляд»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найди ошибку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lvl="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«Собери предложение».</a:t>
            </a:r>
          </a:p>
          <a:p>
            <a:pPr lvl="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«Определи границы предложений».</a:t>
            </a:r>
          </a:p>
          <a:p>
            <a:pPr lvl="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Найти формы одного и того же слова/родственные слова.</a:t>
            </a:r>
          </a:p>
          <a:p>
            <a:pPr lvl="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Где спряталась пословица?</a:t>
            </a:r>
          </a:p>
          <a:p>
            <a:pPr lvl="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Найти слова в предложении с заданной орфограммой.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15748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A2A2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" algn="l"/>
                <a:tab pos="15748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A2A2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" algn="l"/>
                <a:tab pos="1574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31540" y="0"/>
            <a:ext cx="6912632" cy="900113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«Книга на уроке»</a:t>
            </a:r>
          </a:p>
        </p:txBody>
      </p:sp>
      <p:pic>
        <p:nvPicPr>
          <p:cNvPr id="5" name="Рисунок 4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124744"/>
            <a:ext cx="716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Примеры заданий урока «Математика»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31540" y="1808820"/>
            <a:ext cx="838893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«Мы где-то встречались»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называем числа, числительные из текста, ребята определяют, что они обозначают в тексте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«Помогите сосчитать»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решение арифметических задач, составленных по содержанию текста произведения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Геометрические задания и задачи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решение геометрических задач, составленных по содержанию текста произведения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15748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A2A2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" algn="l"/>
                <a:tab pos="15748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A2A2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" algn="l"/>
                <a:tab pos="1574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31540" y="0"/>
            <a:ext cx="6912632" cy="900113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«Книга на уроке»</a:t>
            </a:r>
          </a:p>
        </p:txBody>
      </p:sp>
      <p:pic>
        <p:nvPicPr>
          <p:cNvPr id="5" name="Рисунок 4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980728"/>
            <a:ext cx="716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Примеры заданий урока «Окружающий мир»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63588" y="1592796"/>
            <a:ext cx="8064896" cy="558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lnSpc>
                <a:spcPct val="114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Работа с картой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нахождение географических мест, упоминающихся в биографии писателя, в тексте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algn="just">
              <a:lnSpc>
                <a:spcPct val="114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По отрывку определить образ жизни птицы, рыбы, зверя…</a:t>
            </a:r>
          </a:p>
          <a:p>
            <a:pPr lvl="0" algn="just">
              <a:lnSpc>
                <a:spcPct val="114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Составить памятку для обитателей леса, водоёма, луга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природного сообщества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lvl="0" algn="just">
              <a:lnSpc>
                <a:spcPct val="114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Работа с дополнительными источниками информации: энциклопедии, словари, ЦОР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найти информацию о птицах; дополнить знания, полученные из текста, сведениями из энциклопедии; объяснить значение слова с помощью толкового словаря и др.).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15748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A2A2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" algn="l"/>
                <a:tab pos="15748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2A2A2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85750" algn="l"/>
                <a:tab pos="1574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76263" y="188913"/>
            <a:ext cx="6804049" cy="900112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 «Успешное чтение»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3528" y="1376772"/>
            <a:ext cx="8351527" cy="4643562"/>
          </a:xfrm>
        </p:spPr>
        <p:txBody>
          <a:bodyPr/>
          <a:lstStyle/>
          <a:p>
            <a:pPr algn="just">
              <a:lnSpc>
                <a:spcPct val="114000"/>
              </a:lnSpc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Успешное чтение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проект, который  позволяет создать условия для развития читательской культуры школьников, условия для воспитания компетентного и творческого читателя, способного отбирать, понимать, организовывать информацию и успешно ее использовать в личных и учебных целях.</a:t>
            </a:r>
            <a:endParaRPr lang="ru-RU" sz="2600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4100" name="Рисунок 3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User\Desktop\дя презентации\IMG_0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164" y="4617132"/>
            <a:ext cx="2602587" cy="184495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дя презентации\dsc01692_1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617132"/>
            <a:ext cx="2704070" cy="1835857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661298" cy="900112"/>
          </a:xfrm>
        </p:spPr>
        <p:txBody>
          <a:bodyPr/>
          <a:lstStyle/>
          <a:p>
            <a:pPr>
              <a:defRPr/>
            </a:pPr>
            <a:r>
              <a:rPr lang="ru-RU" sz="4800" dirty="0"/>
              <a:t/>
            </a:r>
            <a:br>
              <a:rPr lang="ru-RU" sz="4800" dirty="0"/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«Книга на уроке»</a:t>
            </a:r>
            <a:r>
              <a:rPr lang="ru-RU" sz="7200" b="1" dirty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7200" b="1" dirty="0">
                <a:solidFill>
                  <a:srgbClr val="C00000"/>
                </a:solidFill>
                <a:latin typeface="Calibri" pitchFamily="34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791580" y="1376772"/>
            <a:ext cx="8134735" cy="4427537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Подведение итогов работы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подведение итогов дня на последнем уроке.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оценивание учащихся. 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церемонии награждения всех участников проекта 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сначала с наименьшим количеством жетонов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рефлексия 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свободное время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сделать анонс книги для следующего прочтения 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форме показа, размещения книги на стенде, плаката -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афишы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661298" cy="720080"/>
          </a:xfrm>
        </p:spPr>
        <p:txBody>
          <a:bodyPr/>
          <a:lstStyle/>
          <a:p>
            <a:pPr>
              <a:defRPr/>
            </a:pPr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 «Успешное чтение»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87524" y="980729"/>
            <a:ext cx="8530779" cy="4104456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 реализации проекта:</a:t>
            </a:r>
          </a:p>
          <a:p>
            <a:pPr algn="ctr">
              <a:buNone/>
            </a:pP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4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 интереса к чтению, к общению с книгой;</a:t>
            </a:r>
          </a:p>
          <a:p>
            <a:pPr lvl="0" algn="just">
              <a:lnSpc>
                <a:spcPct val="114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уровня выполнения итоговых комплексных работ, с помощью которых проверяем уровень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компетенций обучающихся, предметные задания которых строятся на содержании базового текста;</a:t>
            </a:r>
          </a:p>
          <a:p>
            <a:pPr lvl="0" algn="just">
              <a:lnSpc>
                <a:spcPct val="114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уровня выполнения ВПР обучающимися 4 класса.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User\Desktop\дя презентации\IMG_0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365104"/>
            <a:ext cx="2878208" cy="215830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64" y="224644"/>
            <a:ext cx="6984764" cy="720080"/>
          </a:xfrm>
        </p:spPr>
        <p:txBody>
          <a:bodyPr/>
          <a:lstStyle/>
          <a:p>
            <a:pPr>
              <a:defRPr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 «Успешное чтение»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1520" y="1052736"/>
            <a:ext cx="8569325" cy="4427538"/>
          </a:xfrm>
        </p:spPr>
        <p:txBody>
          <a:bodyPr/>
          <a:lstStyle/>
          <a:p>
            <a:pPr>
              <a:buFontTx/>
              <a:buChar char="•"/>
              <a:defRPr/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К. Д. Ушинский говорил: «Читать – это еще ничего не значит; что читать и как понимать прочитанное - вот в чем главное дело». </a:t>
            </a:r>
          </a:p>
          <a:p>
            <a:pPr marL="0" algn="just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Только творческий подход и нетрадиционные формы работы будут  способствовать формированию активной читательской позиции современного школьника.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C:\Users\User\Desktop\дя презентации\IMG_1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257092"/>
            <a:ext cx="3057921" cy="229310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от Наташи цвет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657225"/>
            <a:ext cx="8389937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4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5603" name="Рисунок 2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3868" y="440668"/>
            <a:ext cx="26273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971600" y="3392996"/>
            <a:ext cx="74528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3600" b="1" i="1" dirty="0" smtClean="0">
                <a:solidFill>
                  <a:srgbClr val="0000FF"/>
                </a:solidFill>
              </a:rPr>
              <a:t>Работайте с удовольствием! </a:t>
            </a:r>
          </a:p>
          <a:p>
            <a:pPr algn="ctr">
              <a:buFont typeface="Arial" charset="0"/>
              <a:buNone/>
            </a:pPr>
            <a:endParaRPr lang="ru-RU" sz="3600" b="1" i="1" dirty="0" smtClean="0">
              <a:solidFill>
                <a:srgbClr val="0000FF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3600" b="1" i="1" dirty="0" smtClean="0">
                <a:solidFill>
                  <a:srgbClr val="0000FF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31540" y="296652"/>
            <a:ext cx="7920037" cy="900112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Идея проекта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11188" y="1593850"/>
            <a:ext cx="8101012" cy="4427538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3000" b="1" dirty="0">
                <a:solidFill>
                  <a:schemeClr val="tx1"/>
                </a:solidFill>
                <a:latin typeface="Tahoma" pitchFamily="34" charset="0"/>
              </a:rPr>
              <a:t>Хорошие книги 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3000" b="1" dirty="0">
                <a:solidFill>
                  <a:schemeClr val="tx1"/>
                </a:solidFill>
                <a:latin typeface="Tahoma" pitchFamily="34" charset="0"/>
              </a:rPr>
              <a:t>+ 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3000" b="1" dirty="0">
                <a:solidFill>
                  <a:schemeClr val="tx1"/>
                </a:solidFill>
                <a:latin typeface="Tahoma" pitchFamily="34" charset="0"/>
              </a:rPr>
              <a:t>грамотное педагогическое сопровождение 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>
                <a:solidFill>
                  <a:schemeClr val="tx1"/>
                </a:solidFill>
                <a:latin typeface="Tahoma" pitchFamily="34" charset="0"/>
              </a:rPr>
              <a:t>(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</a:rPr>
              <a:t>учитель, родитель, библиотекарь) 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ru-RU" b="1" dirty="0">
              <a:solidFill>
                <a:schemeClr val="tx1"/>
              </a:solidFill>
              <a:latin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3000" b="1" dirty="0">
                <a:solidFill>
                  <a:schemeClr val="tx1"/>
                </a:solidFill>
                <a:latin typeface="Tahoma" pitchFamily="34" charset="0"/>
              </a:rPr>
              <a:t>Интерес к чтению  = </a:t>
            </a:r>
            <a:r>
              <a:rPr lang="en-US" sz="3000" b="1" dirty="0">
                <a:solidFill>
                  <a:schemeClr val="tx1"/>
                </a:solidFill>
                <a:latin typeface="Tahoma" pitchFamily="34" charset="0"/>
              </a:rPr>
              <a:t>&gt; </a:t>
            </a:r>
            <a:r>
              <a:rPr lang="ru-RU" sz="3000" b="1" dirty="0">
                <a:solidFill>
                  <a:schemeClr val="tx1"/>
                </a:solidFill>
                <a:latin typeface="Tahoma" pitchFamily="34" charset="0"/>
              </a:rPr>
              <a:t> Читающий ребенок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ru-RU" b="1" dirty="0">
              <a:solidFill>
                <a:srgbClr val="3366FF"/>
              </a:solidFill>
              <a:latin typeface="Tahoma" pitchFamily="34" charset="0"/>
            </a:endParaRPr>
          </a:p>
          <a:p>
            <a:pPr>
              <a:defRPr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5556" y="4257092"/>
            <a:ext cx="7901694" cy="355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3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15516" y="224644"/>
            <a:ext cx="7920037" cy="900112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Формирование универсальных учебных действий</a:t>
            </a:r>
            <a:endParaRPr lang="ru-RU" altLang="ru-RU" sz="3600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27585" y="1340768"/>
            <a:ext cx="7992888" cy="4427538"/>
          </a:xfrm>
        </p:spPr>
        <p:txBody>
          <a:bodyPr/>
          <a:lstStyle/>
          <a:p>
            <a:pPr>
              <a:defRPr/>
            </a:pPr>
            <a:r>
              <a:rPr lang="ru-RU" sz="2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УУД: </a:t>
            </a:r>
            <a:endParaRPr lang="ru-RU" sz="26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ребёнок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 свою читательскую деятельность, свои достижения в этой области;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учится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считаться с мнением других, проявлять терпение и доброжелательность при обсуждении произведений, доверять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собеседнику.</a:t>
            </a:r>
          </a:p>
          <a:p>
            <a:pPr>
              <a:defRPr/>
            </a:pPr>
            <a:r>
              <a:rPr lang="ru-RU" sz="2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 УУД:</a:t>
            </a:r>
          </a:p>
          <a:p>
            <a:pPr marL="0" indent="0">
              <a:buSzPct val="69000"/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читательской деятельности и участие в проекте;</a:t>
            </a:r>
          </a:p>
          <a:p>
            <a:pPr marL="0" indent="0">
              <a:buSzPct val="69000"/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планирование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этапов деятельности;</a:t>
            </a:r>
          </a:p>
          <a:p>
            <a:pPr marL="0" indent="0">
              <a:buSzPct val="69000"/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корректировка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планах самим ребёнком;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itchFamily="34" charset="0"/>
              <a:buNone/>
              <a:defRPr/>
            </a:pP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3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920037" cy="900112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Формирование универсальных учебных действий </a:t>
            </a:r>
            <a:endParaRPr lang="ru-RU" altLang="ru-RU" sz="3600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755576" y="1448780"/>
            <a:ext cx="8064053" cy="4427538"/>
          </a:xfrm>
        </p:spPr>
        <p:txBody>
          <a:bodyPr/>
          <a:lstStyle/>
          <a:p>
            <a:pPr algn="just">
              <a:defRPr/>
            </a:pPr>
            <a:r>
              <a:rPr lang="ru-RU" sz="2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УУД</a:t>
            </a:r>
            <a:r>
              <a:rPr lang="ru-RU" sz="2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SzPct val="73000"/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поисковой и исследовательской деятельности, тесно связаны с проектом; </a:t>
            </a:r>
          </a:p>
          <a:p>
            <a:pPr marL="0" indent="0" algn="just">
              <a:buSzPct val="73000"/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расширяются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связей.</a:t>
            </a:r>
          </a:p>
          <a:p>
            <a:pPr algn="just">
              <a:defRPr/>
            </a:pPr>
            <a:r>
              <a:rPr lang="ru-RU" sz="2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УУД </a:t>
            </a: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работать в сотрудничестве с учителем,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педагогом – библиотекарем, со сверстниками.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C:\Users\User\Desktop\дя презентации\DSCF8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6196" y="4653136"/>
            <a:ext cx="2376383" cy="178258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User\Desktop\Фото\2 класс\библиотека\IMG_1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653136"/>
            <a:ext cx="2412268" cy="180979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1" descr="от Наташи цве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39652" cy="137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668344" cy="900113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«Хорошее время читать»</a:t>
            </a:r>
            <a:endParaRPr lang="ru-RU" altLang="ru-RU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9572" y="1556792"/>
          <a:ext cx="8172907" cy="43564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6164"/>
                <a:gridCol w="3423629"/>
                <a:gridCol w="4363114"/>
              </a:tblGrid>
              <a:tr h="42223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СПИСОК «Летнего чтения», 4 класс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2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Автор, произведение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Творческое задание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</a:tr>
              <a:tr h="957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Ян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r>
                        <a:rPr lang="ru-RU" sz="1600" u="sng" dirty="0" err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рри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«Необыкновенные приключения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Карика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и Вали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Посмотреть фильм-сказку, сравнить с произведением, написать «о своих открытиях» после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прочтения.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</a:tr>
              <a:tr h="638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Астрид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r>
                        <a:rPr lang="ru-RU" sz="1600" u="sng" dirty="0" err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нгрен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Пеппи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длинный чулок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Ваше отношение к героини, изобразить «Портрет» главной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героини.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</a:tr>
              <a:tr h="638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Виктор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Голявкин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«Рисунки на асфальте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Чему учит произведение? Анализ (отзыв) в читательский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дневник.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</a:tr>
              <a:tr h="638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Юрий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Ол</a:t>
                      </a:r>
                      <a:r>
                        <a:rPr lang="ru-RU" sz="1600" u="sng" dirty="0" err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ша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«Три толстяка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Составить вопросник для одноклассников по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произведению.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</a:tr>
              <a:tr h="638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Владислав Крапивин «Мальчик со шпагой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Анализ (отзыв) в читательский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дневник.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900114" y="275167"/>
            <a:ext cx="8135937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50927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i="1" dirty="0" smtClean="0">
                <a:solidFill>
                  <a:schemeClr val="tx2"/>
                </a:solidFill>
              </a:rPr>
              <a:t>   </a:t>
            </a:r>
            <a:endParaRPr lang="ru-RU" sz="1600" b="1" i="1" dirty="0" smtClean="0"/>
          </a:p>
        </p:txBody>
      </p:sp>
      <p:pic>
        <p:nvPicPr>
          <p:cNvPr id="1027" name="Picture 3" descr="H:\КОНКУРС\Читат.дневник\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944724"/>
            <a:ext cx="2223435" cy="3142824"/>
          </a:xfrm>
          <a:prstGeom prst="rect">
            <a:avLst/>
          </a:prstGeom>
          <a:noFill/>
        </p:spPr>
      </p:pic>
      <p:pic>
        <p:nvPicPr>
          <p:cNvPr id="1028" name="Picture 4" descr="H:\КОНКУРС\Читат.дневник\cover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44724"/>
            <a:ext cx="2160240" cy="3077293"/>
          </a:xfrm>
          <a:prstGeom prst="rect">
            <a:avLst/>
          </a:prstGeom>
          <a:noFill/>
        </p:spPr>
      </p:pic>
      <p:pic>
        <p:nvPicPr>
          <p:cNvPr id="1030" name="Picture 6" descr="H:\КОНКУРС\Читат.дневник\700-n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8244" y="1520788"/>
            <a:ext cx="2169101" cy="3096344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/>
          </p:cNvSpPr>
          <p:nvPr/>
        </p:nvSpPr>
        <p:spPr bwMode="auto">
          <a:xfrm>
            <a:off x="0" y="260648"/>
            <a:ext cx="7560840" cy="59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«Хорошее время читать» </a:t>
            </a:r>
          </a:p>
        </p:txBody>
      </p:sp>
      <p:pic>
        <p:nvPicPr>
          <p:cNvPr id="8" name="Рисунок 3" descr="от Наташи цвет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комп\Desktop\20240305_1303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4028" y="3933056"/>
            <a:ext cx="1988529" cy="2637844"/>
          </a:xfrm>
          <a:prstGeom prst="rect">
            <a:avLst/>
          </a:prstGeom>
          <a:noFill/>
        </p:spPr>
      </p:pic>
      <p:pic>
        <p:nvPicPr>
          <p:cNvPr id="2" name="Picture 3" descr="C:\Users\комп\Desktop\20240305_1304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87724" y="3933056"/>
            <a:ext cx="2125187" cy="267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457200" y="1411817"/>
            <a:ext cx="8229600" cy="4713816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 smtClean="0"/>
              <a:t> - </a:t>
            </a:r>
            <a:endParaRPr lang="ru-RU" sz="2000" b="1" i="1" dirty="0" smtClean="0"/>
          </a:p>
        </p:txBody>
      </p:sp>
      <p:sp>
        <p:nvSpPr>
          <p:cNvPr id="4" name="Rectangle 2"/>
          <p:cNvSpPr txBox="1">
            <a:spLocks noGrp="1"/>
          </p:cNvSpPr>
          <p:nvPr>
            <p:ph type="title"/>
          </p:nvPr>
        </p:nvSpPr>
        <p:spPr bwMode="auto">
          <a:xfrm>
            <a:off x="0" y="260351"/>
            <a:ext cx="7668345" cy="76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«Хорошее время читать» </a:t>
            </a:r>
          </a:p>
        </p:txBody>
      </p:sp>
      <p:pic>
        <p:nvPicPr>
          <p:cNvPr id="2051" name="Picture 3" descr="H:\КОНКУРС\Читат.дневник\10115813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04764"/>
            <a:ext cx="2088232" cy="3168352"/>
          </a:xfrm>
          <a:prstGeom prst="rect">
            <a:avLst/>
          </a:prstGeom>
          <a:noFill/>
        </p:spPr>
      </p:pic>
      <p:pic>
        <p:nvPicPr>
          <p:cNvPr id="2052" name="Picture 4" descr="H:\КОНКУРС\Читат.дневник\chitatelskidnevni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092" y="1340768"/>
            <a:ext cx="2121637" cy="3168352"/>
          </a:xfrm>
          <a:prstGeom prst="rect">
            <a:avLst/>
          </a:prstGeom>
          <a:noFill/>
        </p:spPr>
      </p:pic>
      <p:pic>
        <p:nvPicPr>
          <p:cNvPr id="2053" name="Picture 5" descr="H:\КОНКУРС\Читат.дневник\10115813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3788" y="1304764"/>
            <a:ext cx="2196312" cy="3168352"/>
          </a:xfrm>
          <a:prstGeom prst="rect">
            <a:avLst/>
          </a:prstGeom>
          <a:noFill/>
        </p:spPr>
      </p:pic>
      <p:pic>
        <p:nvPicPr>
          <p:cNvPr id="8" name="Рисунок 3" descr="от Наташи цвет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75756" y="4653136"/>
            <a:ext cx="65167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«Читательский дневник» помогает ребенку: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расти и совершенствоваться как читателю;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продемонстрировать читательскую      компетентность, круг его «актуального» и «ближайшего» чтения.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7056276" cy="684076"/>
          </a:xfrm>
        </p:spPr>
        <p:txBody>
          <a:bodyPr/>
          <a:lstStyle/>
          <a:p>
            <a:pPr>
              <a:defRPr/>
            </a:pPr>
            <a:r>
              <a:rPr lang="ru-RU" alt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Методика «Реклама книги»</a:t>
            </a:r>
            <a:endParaRPr lang="ru-RU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84213" y="1448780"/>
            <a:ext cx="7920037" cy="392332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–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интереса к книге и чтению через творческую самореализацию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  <a:defRPr/>
            </a:pPr>
            <a:endPara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Рекламный проект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представляет собой творческую разработку, посвященную одной прочитанной книге.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ru-RU" altLang="ru-RU" sz="8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alt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получают возможность:</a:t>
            </a:r>
          </a:p>
          <a:p>
            <a:pPr>
              <a:buFont typeface="Wingdings" pitchFamily="2" charset="2"/>
              <a:buChar char="ь"/>
              <a:defRPr/>
            </a:pPr>
            <a:r>
              <a:rPr lang="ru-RU" altLang="ru-RU" sz="2400" dirty="0" smtClean="0">
                <a:solidFill>
                  <a:schemeClr val="tx1"/>
                </a:solidFill>
              </a:rPr>
              <a:t>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секреты рекламного мастерства; </a:t>
            </a:r>
          </a:p>
          <a:p>
            <a:pPr>
              <a:buFont typeface="Wingdings" pitchFamily="2" charset="2"/>
              <a:buChar char="ь"/>
              <a:defRPr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научиться создавать собственные рекламные проекты;</a:t>
            </a:r>
          </a:p>
          <a:p>
            <a:pPr>
              <a:buFont typeface="Wingdings" pitchFamily="2" charset="2"/>
              <a:buChar char="ь"/>
              <a:defRPr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открыть для себя новые грани удовольствия от встречи с хорошей книгой.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от Наташи цвет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0"/>
            <a:ext cx="1476164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1020</Words>
  <Application>Microsoft Office PowerPoint</Application>
  <PresentationFormat>Экран (4:3)</PresentationFormat>
  <Paragraphs>137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Реализация проекта  «Успешное чтение»  как эффективный инструмент формирования читательских умений».    </vt:lpstr>
      <vt:lpstr>Проект «Успешное чтение»</vt:lpstr>
      <vt:lpstr>Идея проекта</vt:lpstr>
      <vt:lpstr>Формирование универсальных учебных действий</vt:lpstr>
      <vt:lpstr>Формирование универсальных учебных действий </vt:lpstr>
      <vt:lpstr>Методика «Хорошее время читать»</vt:lpstr>
      <vt:lpstr>  </vt:lpstr>
      <vt:lpstr> Методика «Хорошее время читать» </vt:lpstr>
      <vt:lpstr>Методика «Реклама книги»</vt:lpstr>
      <vt:lpstr>Методика «Реклама книги»</vt:lpstr>
      <vt:lpstr>Реклама книги Н. Носова «Приключения Незнайки»</vt:lpstr>
      <vt:lpstr>Методика «Книга на уроке» </vt:lpstr>
      <vt:lpstr> Этап проектирования 1. Выбор книги учителем для самостоятельного чтения. Выбранная книга должна быть доступна (в любом формате) для каждого школьника, соответствовать их возрастным возможностям, отсутствовать в обязательной программе по литературному чтению (эффект новизны). 2. Планирование и объявление дня «Книга на уроке» (за 3 - 4 недели). В запланированный день  учебная деятельность на всех уроках должна быть подчинена только одной книге .</vt:lpstr>
      <vt:lpstr> Этап подготовки 1. Разработка учителем заданий по каждому предмету с опорой на содержание произведения. 2. Продумывание разнообразных форм работы (фронтально, индивидуально, в парах, малых командах и др.). 3. Подготовка презентации об авторе и других ЦОР. 4. Создание технологических карт уроков и раздаточных материалов (кроссворды, карточки, таблицы и др.). 5. Продумывание форм и средств обратной связи, системы оценки выполненных заданий (жетоны, «Лесенки» и др.). 6. Обеспечение призового фонда проекта (награды, призы). </vt:lpstr>
      <vt:lpstr> Этап реализации 1. Литературное чтение в день «Книга на уроке» всегда первым уроком.  2. Проведение уроков (по расписанию) с использованием содержания выбранной книги в логике предметного содержания каждой дисциплины. 3. Проговаривание правил и оценки каждого задания урока. 4. Чередование видов деятельности с опорой на текст.  5. Проверка учителем (по ходу урока или на перемене) заданий  раздаточных материалов. 6. Все правильно выполненные задания оцениваются.     </vt:lpstr>
      <vt:lpstr>Методика «Книга на уроке»</vt:lpstr>
      <vt:lpstr>Методика «Книга на уроке»</vt:lpstr>
      <vt:lpstr>Методика «Книга на уроке»</vt:lpstr>
      <vt:lpstr>Методика «Книга на уроке»</vt:lpstr>
      <vt:lpstr> Методика «Книга на уроке» </vt:lpstr>
      <vt:lpstr>Проект «Успешное чтение»</vt:lpstr>
      <vt:lpstr> Проект «Успешное чтение» </vt:lpstr>
      <vt:lpstr>Слайд 23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86</cp:revision>
  <dcterms:created xsi:type="dcterms:W3CDTF">2011-07-06T07:21:00Z</dcterms:created>
  <dcterms:modified xsi:type="dcterms:W3CDTF">2024-03-21T03:46:53Z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904766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