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71" r:id="rId4"/>
    <p:sldId id="272" r:id="rId5"/>
    <p:sldId id="273" r:id="rId6"/>
    <p:sldId id="268" r:id="rId7"/>
    <p:sldId id="274" r:id="rId8"/>
    <p:sldId id="275" r:id="rId9"/>
    <p:sldId id="276" r:id="rId10"/>
    <p:sldId id="277" r:id="rId11"/>
    <p:sldId id="257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7" d="100"/>
          <a:sy n="97" d="100"/>
        </p:scale>
        <p:origin x="-1456" y="-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19140000">
            <a:off x="817112" y="1730403"/>
            <a:ext cx="5648623" cy="1204306"/>
          </a:xfrm>
        </p:spPr>
        <p:txBody>
          <a:bodyPr bIns="9144"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19140000">
            <a:off x="1212277" y="2470925"/>
            <a:ext cx="6511131" cy="329259"/>
          </a:xfrm>
        </p:spPr>
        <p:txBody>
          <a:bodyPr tIns="9144">
            <a:normAutofit/>
          </a:bodyPr>
          <a:lstStyle>
            <a:lvl1pPr marL="0" indent="0" algn="l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14.03.2024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14.03.2024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4678362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4678362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14.03.2024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14.03.2024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819399" y="1726737"/>
            <a:ext cx="5650992" cy="1207509"/>
          </a:xfrm>
        </p:spPr>
        <p:txBody>
          <a:bodyPr bIns="9144" anchor="b"/>
          <a:lstStyle>
            <a:lvl1pPr algn="l">
              <a:defRPr kumimoji="0" lang="en-US" sz="32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19140000">
            <a:off x="1216152" y="2468304"/>
            <a:ext cx="6510528" cy="329184"/>
          </a:xfrm>
        </p:spPr>
        <p:txBody>
          <a:bodyPr anchor="t">
            <a:normAutofit/>
          </a:bodyPr>
          <a:lstStyle>
            <a:lvl1pPr marL="0" indent="0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14.03.2024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016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14.03.2024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9150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0016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0016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14.03.2024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14.03.2024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14.03.2024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ight Triangle 1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ight Triangle 17"/>
          <p:cNvSpPr/>
          <p:nvPr/>
        </p:nvSpPr>
        <p:spPr>
          <a:xfrm rot="5400000">
            <a:off x="433389" y="-433387"/>
            <a:ext cx="6858000" cy="7724778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784930" y="1576103"/>
            <a:ext cx="5212080" cy="1089427"/>
          </a:xfrm>
        </p:spPr>
        <p:txBody>
          <a:bodyPr bIns="0" anchor="b"/>
          <a:lstStyle>
            <a:lvl1pPr algn="l">
              <a:defRPr kumimoji="0" lang="en-US" sz="2800" b="0" i="0" u="none" strike="noStrike" kern="1200" cap="all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9552" y="2618912"/>
            <a:ext cx="3807779" cy="33246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297954" y="2253385"/>
            <a:ext cx="5794760" cy="623314"/>
          </a:xfrm>
        </p:spPr>
        <p:txBody>
          <a:bodyPr>
            <a:normAutofit/>
          </a:bodyPr>
          <a:lstStyle>
            <a:lvl1pPr marL="0" indent="0">
              <a:buNone/>
              <a:defRPr lang="en-US" sz="1400" b="1" kern="1200" dirty="0" smtClean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14.03.2024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2"/>
            </a:solidFill>
          </a:ln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/>
          <p:cNvSpPr>
            <a:spLocks noGrp="1"/>
          </p:cNvSpPr>
          <p:nvPr>
            <p:ph type="pic" sz="quarter" idx="14"/>
          </p:nvPr>
        </p:nvSpPr>
        <p:spPr>
          <a:xfrm>
            <a:off x="2028825" y="0"/>
            <a:ext cx="7115175" cy="6858000"/>
          </a:xfrm>
          <a:custGeom>
            <a:avLst/>
            <a:gdLst>
              <a:gd name="connsiteX0" fmla="*/ 0 w 7104888"/>
              <a:gd name="connsiteY0" fmla="*/ 0 h 6858000"/>
              <a:gd name="connsiteX1" fmla="*/ 7104888 w 7104888"/>
              <a:gd name="connsiteY1" fmla="*/ 0 h 6858000"/>
              <a:gd name="connsiteX2" fmla="*/ 7104888 w 7104888"/>
              <a:gd name="connsiteY2" fmla="*/ 6858000 h 6858000"/>
              <a:gd name="connsiteX3" fmla="*/ 0 w 7104888"/>
              <a:gd name="connsiteY3" fmla="*/ 6858000 h 6858000"/>
              <a:gd name="connsiteX4" fmla="*/ 0 w 7104888"/>
              <a:gd name="connsiteY4" fmla="*/ 0 h 6858000"/>
              <a:gd name="connsiteX0" fmla="*/ 0 w 7104888"/>
              <a:gd name="connsiteY0" fmla="*/ 0 h 6858000"/>
              <a:gd name="connsiteX1" fmla="*/ 5695188 w 7104888"/>
              <a:gd name="connsiteY1" fmla="*/ 0 h 6858000"/>
              <a:gd name="connsiteX2" fmla="*/ 7104888 w 7104888"/>
              <a:gd name="connsiteY2" fmla="*/ 0 h 6858000"/>
              <a:gd name="connsiteX3" fmla="*/ 7104888 w 7104888"/>
              <a:gd name="connsiteY3" fmla="*/ 6858000 h 6858000"/>
              <a:gd name="connsiteX4" fmla="*/ 0 w 7104888"/>
              <a:gd name="connsiteY4" fmla="*/ 6858000 h 6858000"/>
              <a:gd name="connsiteX5" fmla="*/ 0 w 7104888"/>
              <a:gd name="connsiteY5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0287 w 7115175"/>
              <a:gd name="connsiteY4" fmla="*/ 6858000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10287 w 7115175"/>
              <a:gd name="connsiteY5" fmla="*/ 6858000 h 6858000"/>
              <a:gd name="connsiteX6" fmla="*/ 0 w 7115175"/>
              <a:gd name="connsiteY6" fmla="*/ 5048250 h 6858000"/>
              <a:gd name="connsiteX7" fmla="*/ 10287 w 7115175"/>
              <a:gd name="connsiteY7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0 w 7115175"/>
              <a:gd name="connsiteY0" fmla="*/ 504825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115175" h="6858000">
                <a:moveTo>
                  <a:pt x="0" y="5048250"/>
                </a:moveTo>
                <a:lnTo>
                  <a:pt x="5705475" y="0"/>
                </a:lnTo>
                <a:lnTo>
                  <a:pt x="7115175" y="0"/>
                </a:lnTo>
                <a:lnTo>
                  <a:pt x="7115175" y="6858000"/>
                </a:lnTo>
                <a:lnTo>
                  <a:pt x="1533526" y="6848475"/>
                </a:lnTo>
                <a:lnTo>
                  <a:pt x="0" y="50482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</p:spPr>
        <p:txBody>
          <a:bodyPr rIns="182880" anchor="ctr"/>
          <a:lstStyle>
            <a:lvl1pPr algn="r">
              <a:defRPr/>
            </a:lvl1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9" name="Right Triangle 8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0" y="5048250"/>
            <a:ext cx="3571875" cy="1809750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1809750 h 1809750"/>
              <a:gd name="connsiteX1" fmla="*/ 1895475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  <a:gd name="connsiteX0" fmla="*/ 0 w 3571875"/>
              <a:gd name="connsiteY0" fmla="*/ 1809750 h 1809750"/>
              <a:gd name="connsiteX1" fmla="*/ 2038350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71875" h="1809750">
                <a:moveTo>
                  <a:pt x="0" y="1809750"/>
                </a:moveTo>
                <a:lnTo>
                  <a:pt x="2038350" y="0"/>
                </a:lnTo>
                <a:lnTo>
                  <a:pt x="3571875" y="1809750"/>
                </a:lnTo>
                <a:lnTo>
                  <a:pt x="0" y="18097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671197" y="1717501"/>
            <a:ext cx="5486400" cy="867444"/>
          </a:xfrm>
        </p:spPr>
        <p:txBody>
          <a:bodyPr anchor="b"/>
          <a:lstStyle>
            <a:lvl1pPr algn="l">
              <a:defRPr sz="2800" b="0">
                <a:latin typeface="+mj-lt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143479" y="2180529"/>
            <a:ext cx="6096545" cy="740664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14.03.2024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2382" y="5050633"/>
            <a:ext cx="3574257" cy="1807368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883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050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812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76450 w 3571875"/>
              <a:gd name="connsiteY2" fmla="*/ 22740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245519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38350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2433637 h 2433637"/>
              <a:gd name="connsiteX1" fmla="*/ 257175 w 3571875"/>
              <a:gd name="connsiteY1" fmla="*/ 0 h 2433637"/>
              <a:gd name="connsiteX2" fmla="*/ 2038350 w 3571875"/>
              <a:gd name="connsiteY2" fmla="*/ 628650 h 2433637"/>
              <a:gd name="connsiteX3" fmla="*/ 3571875 w 3571875"/>
              <a:gd name="connsiteY3" fmla="*/ 2433637 h 2433637"/>
              <a:gd name="connsiteX4" fmla="*/ 0 w 3571875"/>
              <a:gd name="connsiteY4" fmla="*/ 2433637 h 2433637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24051 w 3574257"/>
              <a:gd name="connsiteY2" fmla="*/ 3071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40682 w 3574257"/>
              <a:gd name="connsiteY2" fmla="*/ 450057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57351 w 3574257"/>
              <a:gd name="connsiteY2" fmla="*/ 2309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774032 w 3574257"/>
              <a:gd name="connsiteY2" fmla="*/ 161925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69294 w 3574257"/>
              <a:gd name="connsiteY2" fmla="*/ 2143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819275 w 3574257"/>
              <a:gd name="connsiteY2" fmla="*/ 200026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5494 w 3574257"/>
              <a:gd name="connsiteY2" fmla="*/ 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74257" h="1807368">
                <a:moveTo>
                  <a:pt x="2382" y="1807368"/>
                </a:moveTo>
                <a:lnTo>
                  <a:pt x="0" y="0"/>
                </a:lnTo>
                <a:lnTo>
                  <a:pt x="2045494" y="1"/>
                </a:lnTo>
                <a:lnTo>
                  <a:pt x="3574257" y="1807368"/>
                </a:lnTo>
                <a:lnTo>
                  <a:pt x="2382" y="180736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5051292"/>
            <a:ext cx="9146380" cy="1806709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  <a:gd name="connsiteX0" fmla="*/ 0 w 3352800"/>
              <a:gd name="connsiteY0" fmla="*/ 2002631 h 2002631"/>
              <a:gd name="connsiteX1" fmla="*/ 754045 w 3352800"/>
              <a:gd name="connsiteY1" fmla="*/ 146832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26618 h 526618"/>
              <a:gd name="connsiteX1" fmla="*/ 980611 w 3352800"/>
              <a:gd name="connsiteY1" fmla="*/ 9368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6888 h 526888"/>
              <a:gd name="connsiteX1" fmla="*/ 744735 w 3352800"/>
              <a:gd name="connsiteY1" fmla="*/ 0 h 526888"/>
              <a:gd name="connsiteX2" fmla="*/ 3352800 w 3352800"/>
              <a:gd name="connsiteY2" fmla="*/ 270 h 526888"/>
              <a:gd name="connsiteX3" fmla="*/ 3352800 w 3352800"/>
              <a:gd name="connsiteY3" fmla="*/ 526888 h 526888"/>
              <a:gd name="connsiteX4" fmla="*/ 0 w 3352800"/>
              <a:gd name="connsiteY4" fmla="*/ 526888 h 526888"/>
              <a:gd name="connsiteX0" fmla="*/ 0 w 3352800"/>
              <a:gd name="connsiteY0" fmla="*/ 526618 h 526618"/>
              <a:gd name="connsiteX1" fmla="*/ 811948 w 3352800"/>
              <a:gd name="connsiteY1" fmla="*/ 6092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966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241069 w 3352800"/>
              <a:gd name="connsiteY2" fmla="*/ 94144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313 h 527313"/>
              <a:gd name="connsiteX1" fmla="*/ 900984 w 3352800"/>
              <a:gd name="connsiteY1" fmla="*/ 97774 h 527313"/>
              <a:gd name="connsiteX2" fmla="*/ 3352800 w 3352800"/>
              <a:gd name="connsiteY2" fmla="*/ 0 h 527313"/>
              <a:gd name="connsiteX3" fmla="*/ 3352800 w 3352800"/>
              <a:gd name="connsiteY3" fmla="*/ 527313 h 527313"/>
              <a:gd name="connsiteX4" fmla="*/ 0 w 3352800"/>
              <a:gd name="connsiteY4" fmla="*/ 527313 h 527313"/>
              <a:gd name="connsiteX0" fmla="*/ 0 w 3352800"/>
              <a:gd name="connsiteY0" fmla="*/ 527584 h 527584"/>
              <a:gd name="connsiteX1" fmla="*/ 748227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527584">
                <a:moveTo>
                  <a:pt x="0" y="527584"/>
                </a:moveTo>
                <a:lnTo>
                  <a:pt x="748227" y="0"/>
                </a:lnTo>
                <a:lnTo>
                  <a:pt x="3352800" y="271"/>
                </a:lnTo>
                <a:lnTo>
                  <a:pt x="3352800" y="527584"/>
                </a:lnTo>
                <a:lnTo>
                  <a:pt x="0" y="527584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940" cy="5486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100628"/>
            <a:ext cx="7520940" cy="35798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9140000">
            <a:off x="201168" y="5870448"/>
            <a:ext cx="2176272" cy="2011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14.03.2024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17514" y="6285122"/>
            <a:ext cx="47244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spc="200" baseline="0"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01038" y="6170822"/>
            <a:ext cx="502920" cy="502920"/>
          </a:xfrm>
          <a:prstGeom prst="ellipse">
            <a:avLst/>
          </a:prstGeom>
          <a:ln w="19050">
            <a:solidFill>
              <a:srgbClr val="FFFFFF"/>
            </a:solidFill>
          </a:ln>
        </p:spPr>
        <p:txBody>
          <a:bodyPr vert="horz" lIns="9144" tIns="9144" rIns="9144" bIns="9144" rtlCol="0" anchor="ctr">
            <a:normAutofit/>
          </a:bodyPr>
          <a:lstStyle>
            <a:lvl1pPr algn="ctr">
              <a:defRPr sz="1650">
                <a:solidFill>
                  <a:srgbClr val="FFFFFF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28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800"/>
        </a:spcBef>
        <a:buFont typeface="Arial" pitchFamily="34" charset="0"/>
        <a:buNone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1737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023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6309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8595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3533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5819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792224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mailto:senicheva@pkiro.ru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s://pkiro.ru/wp-content/uploads/2021/03/analiticheskaya-spravka-po-rezultatam-monitoringa-realizaczii-czelevoj-modeli-nastavnichestva.pdf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forms.yandex.ru/cloud/65ed9b925056909251901c87/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 rot="19140000">
            <a:off x="206256" y="1155436"/>
            <a:ext cx="6298370" cy="3945187"/>
          </a:xfrm>
        </p:spPr>
        <p:txBody>
          <a:bodyPr/>
          <a:lstStyle/>
          <a:p>
            <a:pPr algn="ctr"/>
            <a:r>
              <a:rPr lang="ru-RU" sz="4000" dirty="0" smtClean="0"/>
              <a:t>мониторинг реализации целевой модели наставничества в Приморском крае</a:t>
            </a:r>
            <a:endParaRPr lang="ru-RU" sz="40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 rot="19140000">
            <a:off x="2643159" y="3891731"/>
            <a:ext cx="6710798" cy="1259177"/>
          </a:xfrm>
        </p:spPr>
        <p:txBody>
          <a:bodyPr>
            <a:normAutofit/>
          </a:bodyPr>
          <a:lstStyle/>
          <a:p>
            <a:pPr algn="just"/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Сеничева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Юлия Алексеевна, гл. эксперт ЦНППМ ПК ИРО,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yasen65@mail.ru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89242518521 </a:t>
            </a:r>
          </a:p>
        </p:txBody>
      </p:sp>
      <p:pic>
        <p:nvPicPr>
          <p:cNvPr id="4" name="Рисунок 3"/>
          <p:cNvPicPr/>
          <p:nvPr/>
        </p:nvPicPr>
        <p:blipFill rotWithShape="1">
          <a:blip r:embed="rId2"/>
          <a:srcRect l="6887" t="13703" r="53427" b="61224"/>
          <a:stretch/>
        </p:blipFill>
        <p:spPr bwMode="auto">
          <a:xfrm>
            <a:off x="6300192" y="188640"/>
            <a:ext cx="2535665" cy="1008112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259697492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33449984"/>
              </p:ext>
            </p:extLst>
          </p:nvPr>
        </p:nvGraphicFramePr>
        <p:xfrm>
          <a:off x="1331531" y="3429000"/>
          <a:ext cx="6280150" cy="1437132"/>
        </p:xfrm>
        <a:graphic>
          <a:graphicData uri="http://schemas.openxmlformats.org/drawingml/2006/table">
            <a:tbl>
              <a:tblPr firstRow="1" firstCol="1" bandRow="1"/>
              <a:tblGrid>
                <a:gridCol w="269930"/>
                <a:gridCol w="969206"/>
                <a:gridCol w="1079718"/>
                <a:gridCol w="1350283"/>
                <a:gridCol w="1260730"/>
                <a:gridCol w="1350283"/>
              </a:tblGrid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Наименование образовательной организации*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ссылка</a:t>
                      </a: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на </a:t>
                      </a: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URL</a:t>
                      </a: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-адрес Положения о системе наставничества 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ссылка</a:t>
                      </a:r>
                      <a:r>
                        <a:rPr lang="ru-RU" sz="10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на </a:t>
                      </a:r>
                      <a:r>
                        <a:rPr lang="en-US" sz="10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URL</a:t>
                      </a:r>
                      <a:r>
                        <a:rPr lang="ru-RU" sz="10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-адрес дорожной  карты (план мероприятий) по реализации Положения о системе наставничества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ссылка</a:t>
                      </a: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на </a:t>
                      </a:r>
                      <a:r>
                        <a:rPr lang="en-US" sz="1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URL</a:t>
                      </a: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-адрес программ наставничества различных форм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ссылка на URL-адрес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приказов о назначении наставников в ОО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539552" y="486544"/>
            <a:ext cx="7864109" cy="28623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Количественные данные </a:t>
            </a:r>
            <a:r>
              <a:rPr kumimoji="0" lang="ru-RU" alt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пп</a:t>
            </a:r>
            <a:r>
              <a:rPr kumimoji="0" lang="ru-RU" alt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. 1.2, 1.4, 1.6, 1.8 необходимо подтвердить  ссылками на URL-адрес данных документов в сети Интернет, которые нужно разместить в</a:t>
            </a:r>
            <a:r>
              <a:rPr kumimoji="0" lang="ru-RU" alt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 приведенной ниже форме и отправить по адресу 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  <a:hlinkClick r:id="rId2"/>
              </a:rPr>
              <a:t>senicheva@pkiro.ru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</a:t>
            </a:r>
            <a:r>
              <a:rPr kumimoji="0" lang="ru-RU" alt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в формате документа </a:t>
            </a:r>
            <a:r>
              <a:rPr kumimoji="0" lang="en-US" alt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word</a:t>
            </a:r>
            <a:r>
              <a:rPr kumimoji="0" lang="ru-RU" alt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 в указанные сроки.</a:t>
            </a:r>
            <a:endParaRPr kumimoji="0" lang="ru-RU" alt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20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itchFamily="18" charset="0"/>
              <a:cs typeface="Times New Roman" panose="02020603050405020304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Муниципальное образование _____________________________________</a:t>
            </a:r>
            <a:endParaRPr kumimoji="0" lang="ru-RU" alt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2947844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8" y="188640"/>
            <a:ext cx="7592948" cy="288032"/>
          </a:xfrm>
        </p:spPr>
        <p:txBody>
          <a:bodyPr/>
          <a:lstStyle/>
          <a:p>
            <a:endParaRPr lang="ru-RU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620688"/>
            <a:ext cx="8280920" cy="5352708"/>
          </a:xfrm>
        </p:spPr>
        <p:txBody>
          <a:bodyPr>
            <a:noAutofit/>
          </a:bodyPr>
          <a:lstStyle/>
          <a:p>
            <a:pPr marL="0" indent="0">
              <a:lnSpc>
                <a:spcPct val="150000"/>
              </a:lnSpc>
              <a:spcBef>
                <a:spcPts val="0"/>
              </a:spcBef>
            </a:pPr>
            <a:r>
              <a:rPr lang="ru-RU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Мониторинг ( в течение апреля, до </a:t>
            </a:r>
            <a:r>
              <a:rPr lang="ru-RU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01 мая 2024 </a:t>
            </a:r>
            <a:r>
              <a:rPr lang="ru-RU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года)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блок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эффективность реализации целевой модели наставничества в ОО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50000"/>
              </a:lnSpc>
              <a:spcBef>
                <a:spcPts val="0"/>
              </a:spcBef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 блок –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эффективность деятельности ММС по созданию системы наставничества в муниципалитете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</a:pPr>
            <a:r>
              <a:rPr lang="ru-RU" sz="2400" b="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 </a:t>
            </a:r>
            <a:r>
              <a:rPr lang="en-US" sz="2400" b="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https</a:t>
            </a:r>
            <a:r>
              <a:rPr lang="en-US" sz="2400" b="0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://</a:t>
            </a:r>
            <a:r>
              <a:rPr lang="en-US" sz="2400" b="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pkiro.ru/wp-content/uploads/2021/03/analiticheskaya-spravka-po-rezultatam-monitoringa-realizaczii-czelevoj-modeli-nastavnichestva.pdf</a:t>
            </a:r>
            <a:r>
              <a:rPr lang="ru-RU" sz="24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(адресные рекомендации, аналитическая справка)</a:t>
            </a:r>
            <a:endParaRPr lang="ru-RU" sz="2400" b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50000"/>
              </a:lnSpc>
              <a:spcBef>
                <a:spcPts val="0"/>
              </a:spcBef>
            </a:pP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51953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2960" y="116632"/>
            <a:ext cx="7520940" cy="288032"/>
          </a:xfrm>
        </p:spPr>
        <p:txBody>
          <a:bodyPr/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Задачи мониторинга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476672"/>
            <a:ext cx="8856984" cy="6192688"/>
          </a:xfrm>
        </p:spPr>
        <p:txBody>
          <a:bodyPr>
            <a:noAutofit/>
          </a:bodyPr>
          <a:lstStyle/>
          <a:p>
            <a:pPr marL="0" indent="0">
              <a:lnSpc>
                <a:spcPct val="114000"/>
              </a:lnSpc>
              <a:spcBef>
                <a:spcPts val="0"/>
              </a:spcBef>
            </a:pPr>
            <a:r>
              <a:rPr lang="ru-RU" sz="2000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оценить </a:t>
            </a:r>
            <a:r>
              <a:rPr lang="ru-RU" sz="2000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эффективность  реализации ЦНМ в  </a:t>
            </a:r>
            <a:r>
              <a:rPr lang="ru-RU" sz="2000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образовательных </a:t>
            </a:r>
            <a:r>
              <a:rPr lang="ru-RU" sz="2000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организациях в области нормативно-программного обеспечения:</a:t>
            </a:r>
          </a:p>
          <a:p>
            <a:pPr marL="0" indent="0" algn="just">
              <a:lnSpc>
                <a:spcPct val="114000"/>
              </a:lnSpc>
              <a:spcBef>
                <a:spcPts val="0"/>
              </a:spcBef>
            </a:pP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5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по  доле ОО от общего количества ОО,  имеющих на сайте Положение о системе наставничества в образовательной организации; </a:t>
            </a:r>
          </a:p>
          <a:p>
            <a:pPr marL="0" indent="0" algn="just">
              <a:lnSpc>
                <a:spcPct val="114000"/>
              </a:lnSpc>
              <a:spcBef>
                <a:spcPts val="0"/>
              </a:spcBef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по  доле ОО от общего количества ОО, имеющих размещенную на сайте  дорожную карту (план мероприятий) по реализации Положения о системе наставничества в образовательной организации;</a:t>
            </a:r>
          </a:p>
          <a:p>
            <a:pPr marL="0" indent="0" algn="just">
              <a:lnSpc>
                <a:spcPct val="114000"/>
              </a:lnSpc>
              <a:spcBef>
                <a:spcPts val="0"/>
              </a:spcBef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по  доле ОО от общего количества ОО,  имеющих размещенные на сайте программы наставничества;</a:t>
            </a:r>
          </a:p>
          <a:p>
            <a:pPr marL="0" indent="0" algn="just">
              <a:lnSpc>
                <a:spcPct val="114000"/>
              </a:lnSpc>
              <a:spcBef>
                <a:spcPts val="0"/>
              </a:spcBef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по  доле ОО от общего количества ОО,  имеющих размещенные на сайте приказы о назначении наставников;</a:t>
            </a:r>
          </a:p>
          <a:p>
            <a:pPr marL="0" indent="0" algn="just">
              <a:lnSpc>
                <a:spcPct val="114000"/>
              </a:lnSpc>
              <a:spcBef>
                <a:spcPts val="0"/>
              </a:spcBef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по количеству и доле образовательных организаций от общего числа образовательных организаций, в которых на отчетный период внедрена ЦМН;</a:t>
            </a:r>
          </a:p>
          <a:p>
            <a:pPr marL="0" indent="0" algn="just">
              <a:lnSpc>
                <a:spcPct val="114000"/>
              </a:lnSpc>
              <a:spcBef>
                <a:spcPts val="0"/>
              </a:spcBef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по количеству и доле  педагогических работников, охваченных ЦМН за отчетный период;</a:t>
            </a:r>
          </a:p>
          <a:p>
            <a:pPr marL="0" indent="0" algn="just">
              <a:lnSpc>
                <a:spcPct val="114000"/>
              </a:lnSpc>
              <a:spcBef>
                <a:spcPts val="0"/>
              </a:spcBef>
            </a:pP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/>
          <p:cNvPicPr/>
          <p:nvPr/>
        </p:nvPicPr>
        <p:blipFill rotWithShape="1">
          <a:blip r:embed="rId2"/>
          <a:srcRect l="6887" t="13703" r="53427" b="61224"/>
          <a:stretch/>
        </p:blipFill>
        <p:spPr bwMode="auto">
          <a:xfrm>
            <a:off x="7668344" y="188640"/>
            <a:ext cx="1296143" cy="504056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39931427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1196752"/>
            <a:ext cx="8856984" cy="5472608"/>
          </a:xfrm>
        </p:spPr>
        <p:txBody>
          <a:bodyPr>
            <a:normAutofit lnSpcReduction="10000"/>
          </a:bodyPr>
          <a:lstStyle/>
          <a:p>
            <a:pPr marL="285750" indent="-285750" algn="just">
              <a:lnSpc>
                <a:spcPct val="114000"/>
              </a:lnSpc>
              <a:spcBef>
                <a:spcPts val="0"/>
              </a:spcBef>
              <a:buFontTx/>
              <a:buChar char="-"/>
            </a:pPr>
            <a:r>
              <a:rPr lang="ru-RU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количеству и  доле  педагогических работников в возрасте до 35 лет со стажем работы не более 3-х лет, вовлеченных в реализацию ЦМН и получивших  адресную поддержку и методическое сопровождение в различных формах;</a:t>
            </a:r>
          </a:p>
          <a:p>
            <a:pPr marL="285750" indent="-285750" algn="just">
              <a:lnSpc>
                <a:spcPct val="114000"/>
              </a:lnSpc>
              <a:spcBef>
                <a:spcPts val="0"/>
              </a:spcBef>
              <a:buFontTx/>
              <a:buChar char="-"/>
            </a:pPr>
            <a:r>
              <a:rPr lang="ru-RU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количеству и доле от общего числа учащихся ОО, вовлеченных в различные формы наставничества на институциональном, муниципальном и региональном уровнях;</a:t>
            </a:r>
          </a:p>
          <a:p>
            <a:pPr marL="285750" indent="-285750" algn="just">
              <a:lnSpc>
                <a:spcPct val="114000"/>
              </a:lnSpc>
              <a:spcBef>
                <a:spcPts val="0"/>
              </a:spcBef>
              <a:buFontTx/>
              <a:buChar char="-"/>
            </a:pPr>
            <a:r>
              <a:rPr lang="ru-RU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количеству и доле педагогических работников в возрасте до 35 лет со стажем работы не более 3-х лет, принимавших участие в конкурсах профессионального мастерства за отчетный период;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323527" y="332656"/>
            <a:ext cx="8640960" cy="9343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4000"/>
              </a:lnSpc>
            </a:pPr>
            <a:r>
              <a:rPr lang="ru-RU" sz="24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оценить  эффективность  реализации ЦНМ </a:t>
            </a:r>
            <a:endParaRPr lang="ru-RU" sz="2400" b="1" dirty="0" smtClean="0">
              <a:solidFill>
                <a:srgbClr val="00B0F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4000"/>
              </a:lnSpc>
            </a:pPr>
            <a:r>
              <a:rPr lang="ru-RU" sz="2400" b="1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 ОО по сопровождение молодых педагогов:</a:t>
            </a:r>
            <a:endParaRPr lang="ru-RU" sz="2400" b="1" dirty="0">
              <a:solidFill>
                <a:srgbClr val="00B0F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Рисунок 4"/>
          <p:cNvPicPr/>
          <p:nvPr/>
        </p:nvPicPr>
        <p:blipFill rotWithShape="1">
          <a:blip r:embed="rId2"/>
          <a:srcRect l="6887" t="13703" r="53427" b="61224"/>
          <a:stretch/>
        </p:blipFill>
        <p:spPr bwMode="auto">
          <a:xfrm>
            <a:off x="7668344" y="188640"/>
            <a:ext cx="1296143" cy="504056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25378772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1268760"/>
            <a:ext cx="8856984" cy="4536504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14000"/>
              </a:lnSpc>
              <a:spcBef>
                <a:spcPts val="0"/>
              </a:spcBef>
            </a:pP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 доле ОО от общего количества ОО ,  имеющих размещенный на сайте </a:t>
            </a:r>
            <a:r>
              <a:rPr lang="ru-RU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организации банк наставнических практик различных форм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«педагог-педагог», «педагог-учащийся», «учащийся-учащийся»;</a:t>
            </a:r>
          </a:p>
          <a:p>
            <a:pPr marL="0" indent="0" algn="just">
              <a:lnSpc>
                <a:spcPct val="114000"/>
              </a:lnSpc>
              <a:spcBef>
                <a:spcPts val="0"/>
              </a:spcBef>
            </a:pP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Наличие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инфоповодов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на официальном сайте/ официальном аккаунте ОО (количество, ссылки) </a:t>
            </a:r>
            <a:endParaRPr lang="ru-RU" sz="28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323528" y="404664"/>
            <a:ext cx="8496944" cy="4431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4000"/>
              </a:lnSpc>
            </a:pPr>
            <a:r>
              <a:rPr lang="ru-RU" sz="20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оценить  эффективность  реализации ЦНМ в  </a:t>
            </a:r>
            <a:r>
              <a:rPr lang="ru-RU" sz="2000" b="1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ОО:</a:t>
            </a:r>
            <a:endParaRPr lang="ru-RU" dirty="0">
              <a:solidFill>
                <a:srgbClr val="00B0F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Рисунок 4"/>
          <p:cNvPicPr/>
          <p:nvPr/>
        </p:nvPicPr>
        <p:blipFill rotWithShape="1">
          <a:blip r:embed="rId2"/>
          <a:srcRect l="6887" t="13703" r="53427" b="61224"/>
          <a:stretch/>
        </p:blipFill>
        <p:spPr bwMode="auto">
          <a:xfrm>
            <a:off x="7668344" y="188640"/>
            <a:ext cx="1296143" cy="504056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23732205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1268760"/>
            <a:ext cx="8856984" cy="3960440"/>
          </a:xfrm>
        </p:spPr>
        <p:txBody>
          <a:bodyPr>
            <a:noAutofit/>
          </a:bodyPr>
          <a:lstStyle/>
          <a:p>
            <a:pPr marL="0" indent="0" algn="just">
              <a:lnSpc>
                <a:spcPct val="114000"/>
              </a:lnSpc>
              <a:spcBef>
                <a:spcPts val="0"/>
              </a:spcBef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-- по наличию муниципального  плана/дорожной карты по организации и проведению комплекса тематических мероприятий  с участием наставников и наставляемых в муниципальной системе образования;</a:t>
            </a:r>
          </a:p>
          <a:p>
            <a:pPr marL="0" indent="0" algn="just">
              <a:lnSpc>
                <a:spcPct val="114000"/>
              </a:lnSpc>
              <a:spcBef>
                <a:spcPts val="0"/>
              </a:spcBef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по наличию муниципального банка наставнических практик;</a:t>
            </a:r>
          </a:p>
          <a:p>
            <a:pPr marL="0" indent="0" algn="just">
              <a:lnSpc>
                <a:spcPct val="114000"/>
              </a:lnSpc>
              <a:spcBef>
                <a:spcPts val="0"/>
              </a:spcBef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по наличию муниципальной Школы  наставничества.</a:t>
            </a:r>
          </a:p>
          <a:p>
            <a:pPr marL="0" indent="0" algn="just">
              <a:lnSpc>
                <a:spcPct val="114000"/>
              </a:lnSpc>
              <a:spcBef>
                <a:spcPts val="0"/>
              </a:spcBef>
            </a:pPr>
            <a:endParaRPr lang="ru-RU" sz="28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467544" y="404664"/>
            <a:ext cx="8352928" cy="7940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4000"/>
              </a:lnSpc>
            </a:pPr>
            <a:r>
              <a:rPr lang="ru-RU" sz="20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оценить  </a:t>
            </a:r>
            <a:r>
              <a:rPr lang="ru-RU" sz="2000" b="1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качество деятельности ММС по организации муниципальной системы наставничества:</a:t>
            </a:r>
            <a:endParaRPr lang="ru-RU" sz="2000" b="1" dirty="0">
              <a:solidFill>
                <a:srgbClr val="00B0F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Рисунок 4"/>
          <p:cNvPicPr/>
          <p:nvPr/>
        </p:nvPicPr>
        <p:blipFill rotWithShape="1">
          <a:blip r:embed="rId2"/>
          <a:srcRect l="6887" t="13703" r="53427" b="61224"/>
          <a:stretch/>
        </p:blipFill>
        <p:spPr bwMode="auto">
          <a:xfrm>
            <a:off x="7380312" y="188640"/>
            <a:ext cx="1584175" cy="613056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8016843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404664"/>
            <a:ext cx="8640960" cy="5904656"/>
          </a:xfrm>
        </p:spPr>
        <p:txBody>
          <a:bodyPr>
            <a:noAutofit/>
          </a:bodyPr>
          <a:lstStyle/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sz="2000" dirty="0" smtClean="0">
                <a:latin typeface="Times New Roman"/>
                <a:ea typeface="Times New Roman"/>
                <a:cs typeface="Times New Roman"/>
              </a:rPr>
              <a:t>В Мониторинге принимают участие общеобразовательные организации. Специалисты муниципальных органов управления образования (далее – МОУО) или ММС, выполняющих функцию муниципального куратора  ЦМН, осуществляют сбор, обработку информации и заполнение общей для муниципалитета анкеты.</a:t>
            </a:r>
            <a:endParaRPr lang="ru-RU" sz="2000" dirty="0" smtClean="0">
              <a:latin typeface="Calibri"/>
              <a:ea typeface="Calibri"/>
              <a:cs typeface="Times New Roman"/>
            </a:endParaRP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sz="2000" dirty="0" smtClean="0">
                <a:latin typeface="Times New Roman"/>
                <a:ea typeface="Times New Roman"/>
                <a:cs typeface="Times New Roman"/>
              </a:rPr>
              <a:t>Мониторинг предполагает сбор объективных данных с их последующей верификацией, их статистическую обработку и анализ результатов для  принятия мер, направленных на реализацию целевой модели наставничества (далее ЦМН) в общеобразовательных организациях Приморского края методическим рекомендациям Министерства просвещения РФ и целевым показателям региональной целевой модели наставничества.    </a:t>
            </a:r>
            <a:endParaRPr lang="ru-RU" sz="2000" dirty="0" smtClean="0">
              <a:latin typeface="Calibri"/>
              <a:ea typeface="Calibri"/>
              <a:cs typeface="Times New Roman"/>
            </a:endParaRP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sz="2000" dirty="0" smtClean="0">
                <a:latin typeface="Times New Roman"/>
                <a:ea typeface="Times New Roman"/>
                <a:cs typeface="Times New Roman"/>
              </a:rPr>
              <a:t>Итоговым документом для принятия  управленческих решений является аналитическая справка по результатам Мониторинга.</a:t>
            </a:r>
            <a:endParaRPr lang="ru-RU" sz="2000" dirty="0">
              <a:effectLst/>
              <a:latin typeface="Calibri"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8923596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100628"/>
            <a:ext cx="8568952" cy="3579849"/>
          </a:xfrm>
        </p:spPr>
        <p:txBody>
          <a:bodyPr/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ru-RU" dirty="0">
                <a:latin typeface="Times New Roman"/>
                <a:ea typeface="Times New Roman"/>
                <a:cs typeface="Times New Roman"/>
              </a:rPr>
              <a:t>Вопросы анкеты.</a:t>
            </a:r>
            <a:endParaRPr lang="ru-RU" sz="1200" dirty="0">
              <a:latin typeface="Calibri"/>
              <a:ea typeface="Calibri"/>
              <a:cs typeface="Times New Roman"/>
            </a:endParaRP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endParaRPr lang="ru-RU" sz="1200" dirty="0">
              <a:latin typeface="Calibri"/>
              <a:ea typeface="Calibri"/>
              <a:cs typeface="Times New Roman"/>
            </a:endParaRPr>
          </a:p>
          <a:p>
            <a:pPr marL="0" indent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2000" dirty="0">
                <a:latin typeface="Times New Roman"/>
                <a:ea typeface="Times New Roman"/>
                <a:cs typeface="Times New Roman"/>
              </a:rPr>
              <a:t>Примечание: количественные данные </a:t>
            </a:r>
            <a:r>
              <a:rPr lang="ru-RU" sz="2000" dirty="0" err="1">
                <a:latin typeface="Times New Roman"/>
                <a:ea typeface="Times New Roman"/>
                <a:cs typeface="Times New Roman"/>
              </a:rPr>
              <a:t>пп</a:t>
            </a:r>
            <a:r>
              <a:rPr lang="ru-RU" sz="2000" dirty="0">
                <a:latin typeface="Times New Roman"/>
                <a:ea typeface="Times New Roman"/>
                <a:cs typeface="Times New Roman"/>
              </a:rPr>
              <a:t>. 1.1- 1.21 необходимо внести в анкету по ссылке  (в таблице указано муниципальное образование, напр., Артемовский городской округ). Графы именованы и соответствуют указанным ниже показателям. </a:t>
            </a:r>
            <a:endParaRPr lang="ru-RU" sz="2000" dirty="0" smtClean="0">
              <a:latin typeface="Times New Roman"/>
              <a:ea typeface="Times New Roman"/>
              <a:cs typeface="Times New Roman"/>
            </a:endParaRPr>
          </a:p>
          <a:p>
            <a:pPr marL="0" indent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2000" dirty="0" smtClean="0">
                <a:latin typeface="Times New Roman"/>
                <a:ea typeface="Times New Roman"/>
                <a:cs typeface="Times New Roman"/>
              </a:rPr>
              <a:t>Ссылка </a:t>
            </a:r>
            <a:r>
              <a:rPr lang="ru-RU" sz="2000" dirty="0">
                <a:latin typeface="Times New Roman"/>
                <a:ea typeface="Times New Roman"/>
                <a:cs typeface="Times New Roman"/>
              </a:rPr>
              <a:t>для размещения </a:t>
            </a:r>
            <a:r>
              <a:rPr lang="ru-RU" sz="2000" dirty="0">
                <a:solidFill>
                  <a:srgbClr val="FF0000"/>
                </a:solidFill>
                <a:latin typeface="Times New Roman"/>
                <a:ea typeface="Times New Roman"/>
                <a:cs typeface="Times New Roman"/>
              </a:rPr>
              <a:t>данных  </a:t>
            </a:r>
            <a:r>
              <a:rPr lang="ru-RU" sz="2000" u="sng" dirty="0">
                <a:solidFill>
                  <a:srgbClr val="0000FF"/>
                </a:solidFill>
                <a:latin typeface="Arial"/>
                <a:ea typeface="Calibri"/>
                <a:cs typeface="Times New Roman"/>
                <a:hlinkClick r:id="rId2"/>
              </a:rPr>
              <a:t>https://forms.yandex.ru/cloud/65ed9b925056909251901c87</a:t>
            </a:r>
            <a:r>
              <a:rPr lang="ru-RU" sz="2000" u="sng" dirty="0" smtClean="0">
                <a:solidFill>
                  <a:srgbClr val="0000FF"/>
                </a:solidFill>
                <a:latin typeface="Arial"/>
                <a:ea typeface="Calibri"/>
                <a:cs typeface="Times New Roman"/>
                <a:hlinkClick r:id="rId2"/>
              </a:rPr>
              <a:t>/</a:t>
            </a:r>
            <a:r>
              <a:rPr lang="ru-RU" sz="2000" u="sng" dirty="0" smtClean="0">
                <a:solidFill>
                  <a:srgbClr val="0000FF"/>
                </a:solidFill>
                <a:latin typeface="Arial"/>
                <a:ea typeface="Calibri"/>
                <a:cs typeface="Times New Roman"/>
              </a:rPr>
              <a:t> </a:t>
            </a:r>
            <a:r>
              <a:rPr lang="ru-RU" sz="2000" dirty="0" smtClean="0">
                <a:latin typeface="Calibri"/>
                <a:ea typeface="Calibri"/>
                <a:cs typeface="Times New Roman"/>
              </a:rPr>
              <a:t> </a:t>
            </a:r>
            <a:endParaRPr lang="ru-RU" sz="2000" dirty="0">
              <a:latin typeface="Calibri"/>
              <a:ea typeface="Calibri"/>
              <a:cs typeface="Times New Roman"/>
            </a:endParaRPr>
          </a:p>
          <a:p>
            <a:pPr marL="0" indent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ru-RU" sz="2000" dirty="0">
                <a:latin typeface="Times New Roman"/>
                <a:ea typeface="Times New Roman"/>
                <a:cs typeface="Times New Roman"/>
              </a:rPr>
              <a:t> </a:t>
            </a:r>
            <a:endParaRPr lang="ru-RU" sz="2000" dirty="0">
              <a:latin typeface="Calibri"/>
              <a:ea typeface="Calibri"/>
              <a:cs typeface="Times New Roman"/>
            </a:endParaRPr>
          </a:p>
          <a:p>
            <a:pPr marL="0" indent="0">
              <a:spcBef>
                <a:spcPts val="0"/>
              </a:spcBef>
            </a:pP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20000343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972616" y="-603448"/>
            <a:ext cx="11161240" cy="77768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653616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116632" y="-747464"/>
            <a:ext cx="11953328" cy="7992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576782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Углы">
  <a:themeElements>
    <a:clrScheme name="Углы">
      <a:dk1>
        <a:srgbClr val="000000"/>
      </a:dk1>
      <a:lt1>
        <a:srgbClr val="FFFFFF"/>
      </a:lt1>
      <a:dk2>
        <a:srgbClr val="434342"/>
      </a:dk2>
      <a:lt2>
        <a:srgbClr val="CDD7D9"/>
      </a:lt2>
      <a:accent1>
        <a:srgbClr val="797B7E"/>
      </a:accent1>
      <a:accent2>
        <a:srgbClr val="F96A1B"/>
      </a:accent2>
      <a:accent3>
        <a:srgbClr val="08A1D9"/>
      </a:accent3>
      <a:accent4>
        <a:srgbClr val="7C984A"/>
      </a:accent4>
      <a:accent5>
        <a:srgbClr val="C2AD8D"/>
      </a:accent5>
      <a:accent6>
        <a:srgbClr val="506E94"/>
      </a:accent6>
      <a:hlink>
        <a:srgbClr val="5F5F5F"/>
      </a:hlink>
      <a:folHlink>
        <a:srgbClr val="969696"/>
      </a:folHlink>
    </a:clrScheme>
    <a:fontScheme name="Углы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Углы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0400000"/>
            </a:lightRig>
          </a:scene3d>
          <a:sp3d contourW="6350">
            <a:bevelT w="41275" h="19050" prst="angle"/>
            <a:contourClr>
              <a:schemeClr val="phClr">
                <a:shade val="25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0000"/>
                <a:shade val="85000"/>
              </a:schemeClr>
              <a:schemeClr val="phClr">
                <a:tint val="95000"/>
                <a:shade val="99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3000"/>
                <a:shade val="85000"/>
              </a:schemeClr>
              <a:schemeClr val="phClr">
                <a:tint val="96000"/>
                <a:shade val="99000"/>
              </a:schemeClr>
            </a:duotone>
          </a:blip>
          <a:tile tx="0" ty="0" sx="90000" sy="9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Angles</Template>
  <TotalTime>250</TotalTime>
  <Words>637</Words>
  <Application>Microsoft Office PowerPoint</Application>
  <PresentationFormat>Экран (4:3)</PresentationFormat>
  <Paragraphs>54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Углы</vt:lpstr>
      <vt:lpstr>мониторинг реализации целевой модели наставничества в Приморском крае</vt:lpstr>
      <vt:lpstr>            Задачи мониторинга </vt:lpstr>
      <vt:lpstr> </vt:lpstr>
      <vt:lpstr> </vt:lpstr>
      <vt:lpstr>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Результаты мониторинга реализации целевой модели наставничества в Приморском крае</dc:title>
  <dc:creator>Юлия А. Сеничева</dc:creator>
  <cp:lastModifiedBy>Юлия А. Сеничева</cp:lastModifiedBy>
  <cp:revision>23</cp:revision>
  <dcterms:created xsi:type="dcterms:W3CDTF">2022-11-26T10:30:32Z</dcterms:created>
  <dcterms:modified xsi:type="dcterms:W3CDTF">2024-03-14T04:54:25Z</dcterms:modified>
</cp:coreProperties>
</file>