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57" r:id="rId5"/>
    <p:sldId id="260" r:id="rId6"/>
    <p:sldId id="272" r:id="rId7"/>
    <p:sldId id="262" r:id="rId8"/>
    <p:sldId id="273" r:id="rId9"/>
    <p:sldId id="264" r:id="rId10"/>
    <p:sldId id="261" r:id="rId11"/>
    <p:sldId id="268" r:id="rId12"/>
    <p:sldId id="275" r:id="rId13"/>
    <p:sldId id="269" r:id="rId14"/>
    <p:sldId id="274" r:id="rId15"/>
    <p:sldId id="267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1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s.yandex.ru/cloud/659f64b72530c26ba9ef568f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cloud/659f64b72530c26ba9ef568f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206256" y="1155436"/>
            <a:ext cx="6298370" cy="3945187"/>
          </a:xfrm>
        </p:spPr>
        <p:txBody>
          <a:bodyPr/>
          <a:lstStyle/>
          <a:p>
            <a:pPr algn="ctr"/>
            <a:r>
              <a:rPr lang="ru-RU" sz="4000" dirty="0" smtClean="0"/>
              <a:t>Результаты мониторинга реализации целевой модели наставничества в Приморском крае (декабрь 2023)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643159" y="3891731"/>
            <a:ext cx="6710798" cy="1259177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 гл. эксперт ЦНППМ ПК ИРО,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yasen65@mail.ru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89242518521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887" t="13703" r="53427" b="61224"/>
          <a:stretch/>
        </p:blipFill>
        <p:spPr bwMode="auto">
          <a:xfrm>
            <a:off x="395536" y="332656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69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8292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496855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всех молодых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4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1)18/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–есть,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частично, из них более 50%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 -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муниципалитетов.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Вовлеченных в реализацию ЦМН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Всего вовлеченных педагогов: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4047/42%     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067/26%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</a:pP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3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20940" cy="2549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5832648"/>
          </a:xfrm>
        </p:spPr>
        <p:txBody>
          <a:bodyPr>
            <a:normAutofit lnSpcReduction="10000"/>
          </a:bodyPr>
          <a:lstStyle/>
          <a:p>
            <a:pPr marL="0" indent="0" fontAlgn="t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          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12</a:t>
            </a:r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  <a:p>
            <a:pPr marL="0" indent="0" fontAlgn="t">
              <a:spcBef>
                <a:spcPts val="0"/>
              </a:spcBef>
            </a:pPr>
            <a:r>
              <a:rPr lang="ru-R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Замечания:</a:t>
            </a:r>
          </a:p>
          <a:p>
            <a:pPr marL="0" indent="0" fontAlgn="t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сайт, а не на практики</a:t>
            </a:r>
          </a:p>
          <a:p>
            <a:pPr marL="0" indent="0" fontAlgn="t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который не является наставническими практиками</a:t>
            </a:r>
          </a:p>
          <a:p>
            <a:pPr marL="0" indent="0" fontAlgn="t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Региональный банк лучших наставнических практик в ПКИРО, а не на муниципальный</a:t>
            </a:r>
          </a:p>
          <a:p>
            <a:pPr marL="0" indent="0" fontAlgn="t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                       23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есть</a:t>
            </a:r>
          </a:p>
          <a:p>
            <a:pPr marL="0" indent="0" fontAlgn="t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школа наставничества </a:t>
            </a:r>
            <a:r>
              <a:rPr lang="ru-RU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</a:t>
            </a:r>
            <a:r>
              <a:rPr lang="ru-RU" sz="4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– </a:t>
            </a:r>
            <a:r>
              <a:rPr lang="ru-RU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  <a:p>
            <a:pPr marL="0" indent="0" fontAlgn="t">
              <a:spcBef>
                <a:spcPts val="0"/>
              </a:spcBef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Замечания:</a:t>
            </a:r>
          </a:p>
          <a:p>
            <a:pPr marL="0" indent="0" algn="just" fontAlgn="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Муниципалитете есть приказ о создании Школы, но школы нет на сайте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ПКИРО.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положение, приказ, но Нет Программы, Дорожной карты школы, не знаем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два года по приказу, а о её работе в крае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слышали.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5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14127"/>
              </p:ext>
            </p:extLst>
          </p:nvPr>
        </p:nvGraphicFramePr>
        <p:xfrm>
          <a:off x="683568" y="404664"/>
          <a:ext cx="7776864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4" imgW="6094431" imgH="3427315" progId="PowerPoint.Show.12">
                  <p:embed/>
                </p:oleObj>
              </mc:Choice>
              <mc:Fallback>
                <p:oleObj name="Презентация" r:id="rId4" imgW="6094431" imgH="3427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404664"/>
                        <a:ext cx="7776864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61662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ru-RU" sz="1800" i="1" dirty="0">
                <a:latin typeface="Times New Roman"/>
                <a:ea typeface="Calibri"/>
                <a:cs typeface="Times New Roman"/>
              </a:rPr>
              <a:t>Высокий уровень (от 80 до 100% достижение всех показателей мониторинг в 5 </a:t>
            </a:r>
            <a:r>
              <a:rPr lang="ru-RU" sz="1800" i="1" dirty="0" smtClean="0">
                <a:latin typeface="Times New Roman"/>
                <a:ea typeface="Calibri"/>
                <a:cs typeface="Times New Roman"/>
              </a:rPr>
              <a:t>муниципалитетах: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Спасск-Дальний,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Шкотовский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МР,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Надеждинский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МР, Уссурийский ГО, Октябрьский МО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результатам настоящего мониторинга нет муниципалитетов с высоким уровнем реализации ЦНМ.</a:t>
            </a:r>
          </a:p>
          <a:p>
            <a:pPr marL="0" lv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Критический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уровень (отсутствие показателей по всем позициям/ по 1 частично):  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2 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муниципалитета </a:t>
            </a:r>
            <a:endParaRPr lang="ru-RU" sz="2000" i="1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Черниговский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МР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Тернейский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МО/ </a:t>
            </a:r>
            <a:r>
              <a:rPr lang="ru-RU" sz="20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20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ернейский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МР</a:t>
            </a:r>
          </a:p>
          <a:p>
            <a:pPr marL="0" lv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Ольгинский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МО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/ </a:t>
            </a:r>
            <a:r>
              <a:rPr lang="ru-RU" sz="20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Ольгинский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МР</a:t>
            </a:r>
            <a:endParaRPr lang="ru-RU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Анучинский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МО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1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документов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80920" cy="43204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Положение о наставничестве в ОО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Приказы о назначении наставников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Программа наставничества ОО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4.Персонализированные программы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Практика: + программ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файл)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Название практики (броское название)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Тизер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(краткое описание) практики с целями и задачами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Период реализации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Решаемая проблема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Описание решения проблемы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Результативность в соответствии с SMART-целями.</a:t>
            </a:r>
          </a:p>
          <a:p>
            <a:pPr marL="457200" indent="-457200">
              <a:buAutoNum type="arabicParenR" startAt="7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ресурсы реализации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arenR" startAt="7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методический кейс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4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136904" cy="136815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Адресные рекомендации школам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7606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47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FA903-59C3-48D1-B0EB-84E278C7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6869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фокусе: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Лесозаводский городской округ!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129C56-B29A-41B6-A92E-DB6E0E9E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673023" cy="5210904"/>
          </a:xfrm>
        </p:spPr>
        <p:txBody>
          <a:bodyPr>
            <a:normAutofit/>
          </a:bodyPr>
          <a:lstStyle/>
          <a:p>
            <a:pPr marL="0" indent="0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 2024 года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10.00, окончание в 14в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Лесозаводск, ул. Октябрьская, 82,  МБОУ СОШ № 34.</a:t>
            </a:r>
          </a:p>
          <a:p>
            <a:pPr marL="0" indent="0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руководители и участники муниципальных школ наставничества, педагоги-наставники, молодые педагоги.</a:t>
            </a:r>
          </a:p>
          <a:p>
            <a:pPr marL="0" indent="0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программе: презентация эффективных моделей реализации наставничества, трансляция лучших наставнических практик в образовательных организациях Лесозаводского городского округа.</a:t>
            </a:r>
          </a:p>
          <a:p>
            <a:pPr marL="0" indent="0"/>
            <a:r>
              <a:rPr lang="ru-RU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Обязательная регистрация до 22 февраля 2024 года по ссылке: </a:t>
            </a:r>
            <a:r>
              <a:rPr lang="ru-RU" sz="2400" b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https://forms.yandex.ru/cloud/659f64b72530c26ba9ef568f</a:t>
            </a:r>
            <a:r>
              <a:rPr lang="ru-RU" sz="2400" b="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b="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0" dirty="0"/>
          </a:p>
          <a:p>
            <a:pPr marL="0" indent="0"/>
            <a:endParaRPr lang="ru-RU" sz="2400" b="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4468BE-0088-4B33-BAF4-E77AF909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492896"/>
            <a:ext cx="1354455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928992" cy="12630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педагогический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фокусе: Лесозаводский городской округ!»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2979669"/>
          </a:xfrm>
        </p:spPr>
        <p:txBody>
          <a:bodyPr>
            <a:normAutofit fontScale="92500"/>
          </a:bodyPr>
          <a:lstStyle/>
          <a:p>
            <a:pPr indent="450215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 2024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Начало в 10.00, окончание в 14.00.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 Лесозаводск, ул. Октябрьская, 82,  МБОУ СОШ № 34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Обязательная регистрация до 22 февраля 2024 года по ссылке: </a:t>
            </a:r>
            <a:r>
              <a:rPr lang="ru-RU" sz="2400" b="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https://forms.yandex.ru/cloud/659f64b72530c26ba9ef568f</a:t>
            </a:r>
            <a:r>
              <a:rPr lang="ru-RU" sz="2400" b="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r>
              <a:rPr lang="ru-RU" sz="2400" b="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b="0" u="sng" dirty="0"/>
          </a:p>
        </p:txBody>
      </p:sp>
    </p:spTree>
    <p:extLst>
      <p:ext uri="{BB962C8B-B14F-4D97-AF65-F5344CB8AC3E}">
        <p14:creationId xmlns:p14="http://schemas.microsoft.com/office/powerpoint/2010/main" val="360667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182920"/>
          </a:xfrm>
        </p:spPr>
        <p:txBody>
          <a:bodyPr/>
          <a:lstStyle/>
          <a:p>
            <a:r>
              <a:rPr lang="ru-RU" dirty="0" smtClean="0"/>
              <a:t>Задачи мониторинга (сроки !)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19268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</a:pPr>
            <a:r>
              <a:rPr lang="ru-RU" sz="1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деятельности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(нормативное обеспечение) 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количества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на сайте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системе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-по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количества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размещенные на сайте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различных форм;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 доле ОО от общего количества ОО, имеющих размещенную на сайте  дорожную карту (план мероприятий) по реализации Положения о системе наставничества 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количества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размещенный на сайте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банк наставнических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различных форм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«педагог-педагог», «педагог-учащийся», «учащийся-учащийся»;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деятельности образовательных </a:t>
            </a:r>
            <a:r>
              <a:rPr lang="ru-RU" sz="1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(вовлеченность в ЦМН):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и  доле 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педагогов, имеющих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и доле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различные формы наставничества в ОО.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1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муниципальных методических служб :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пополнению муниципального банка наставнических практик;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наличию тематического плана/дорожной карты по реализации ЦМН;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аличию муниципальной школы наставничества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3771757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динамика по всем показателям, кроме наличия муниципальной школы наставничества (с 15 до 19 – на 12%)</a:t>
            </a:r>
          </a:p>
          <a:p>
            <a:pPr algn="just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Неверифицированная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специалистами ММС информация. (нерабочие ссылки, подмены и т.п., сроки реализации,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диск, нерабочие сайты) – 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анкетах видно несоответствие.</a:t>
            </a:r>
          </a:p>
          <a:p>
            <a:pPr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рекомендаций. Одни и те же муниципалитеты не реализуют ЦНМ , некоторые из муниципалитетов ухудшили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15938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2880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79780"/>
              </p:ext>
            </p:extLst>
          </p:nvPr>
        </p:nvGraphicFramePr>
        <p:xfrm>
          <a:off x="539552" y="111107"/>
          <a:ext cx="8208913" cy="6672940"/>
        </p:xfrm>
        <a:graphic>
          <a:graphicData uri="http://schemas.openxmlformats.org/drawingml/2006/table">
            <a:tbl>
              <a:tblPr firstRow="1" firstCol="1" bandRow="1"/>
              <a:tblGrid>
                <a:gridCol w="216024"/>
                <a:gridCol w="1512168"/>
                <a:gridCol w="360040"/>
                <a:gridCol w="1080120"/>
                <a:gridCol w="504056"/>
                <a:gridCol w="864096"/>
                <a:gridCol w="504056"/>
                <a:gridCol w="864096"/>
                <a:gridCol w="648072"/>
                <a:gridCol w="792088"/>
                <a:gridCol w="864097"/>
              </a:tblGrid>
              <a:tr h="291411">
                <a:tc>
                  <a:txBody>
                    <a:bodyPr/>
                    <a:lstStyle/>
                    <a:p>
                      <a:pPr marL="19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Положение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Дорожная карта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Банк практик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Арсеньевский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7/78%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7/78%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3/33%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Артемовский 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16/76%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11/52%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8/38%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Большой Камень 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Владивостокский 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56/75%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32/43%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21/28%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Дальнегорский 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11/92%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 83%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Дальнереченский 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1/17%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1/17%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0/ 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Лесозаводский 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12/85%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12/85%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5/35%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Находкинский 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17/74%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16/70%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12/52%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69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Спасск-Дальний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5/83%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3/50%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2/33%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4/67%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ЗАТО г. Фокино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6/85%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6/85%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6/85%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4/47%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Уссурийский 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34/97%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28/80%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23/66%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Дальнереченский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6/66%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7/77%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3/33%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Кировский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11/85%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9/69%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5/38%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2/15%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Красноармейский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7/77%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6/60%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2/20%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Михайловский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12/85%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11/78%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11/78%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Надеждинский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8/66%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7/58%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4/33%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Ольгинский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Партизанский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12/86%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8/57%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8/57%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29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Партизанский 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3/38%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2/25%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0/0%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Пожарский МР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9/69%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8/61%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4/31%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Спасский МР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17/94%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13/72%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5/28%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4/22%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Хасанский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8/72%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6/54%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8/72%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Черниговский МР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13/76%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0/0%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Шкотовский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5/55%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5/55%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2/22%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2/22%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Анучинский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МО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4/100%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3/75%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3/75%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3/75%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Яковлевский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0/0%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6/75%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Кавалеровский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6/75%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Лазовский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Октябрьский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12/92%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11/84%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10/77%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4/31%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Пограничный МО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4/80%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2/40%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1/20%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Тернейский  МО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7/70%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2//20%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Ханкайский 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9/64%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0/0%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0/0%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Хорольский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10/90%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2/18%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1/9%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Чугуевский 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15/83%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16/88%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8/44%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3/16%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16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380/81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432 /93%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284/60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348/75%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202/43%    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402/87%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53/11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 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215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/47%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9" marR="54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1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011489"/>
              </p:ext>
            </p:extLst>
          </p:nvPr>
        </p:nvGraphicFramePr>
        <p:xfrm>
          <a:off x="179512" y="188627"/>
          <a:ext cx="8568953" cy="6835951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224136"/>
                <a:gridCol w="432048"/>
                <a:gridCol w="1152128"/>
                <a:gridCol w="1008112"/>
                <a:gridCol w="792088"/>
                <a:gridCol w="724577"/>
                <a:gridCol w="1363655"/>
                <a:gridCol w="792089"/>
              </a:tblGrid>
              <a:tr h="211123">
                <a:tc>
                  <a:txBody>
                    <a:bodyPr/>
                    <a:lstStyle/>
                    <a:p>
                      <a:pPr indent="1778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Молодые  педагоги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Наставники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Наставляемые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 всего вовлеченных педагогов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Арсеньевский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1805" indent="-4718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16/10/63%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306/111/36%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/7%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133/43%/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Артемовский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64/51/80%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681/168/25%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62/9%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230/34%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Большой Камень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20/20/100%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211/127/60%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83/40%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210/99%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Владивостокский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376/256/ 68%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2762/426 /15%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 /11%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726/26%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Дальнегорский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18/18/100%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271/86/32%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28/10%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114/42%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Дальнереченский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18/13/72%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178/35/20%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34/19%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68/38%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Лесозаводский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14/14/100%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273/24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14/5,1%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38/14%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Находкинский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59/47/80%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831/81/10%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48/6 %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129/16%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Спасск-Дальний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19/19/100%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231/138/60%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68/30%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206/89%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ЗАТО г. Фокино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10/10/100%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164/52/36%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15/9%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67/41%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Уссурийский ГО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118/101/86%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1200/ 337 /28%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229/19%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566/47%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Дальнереченский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5/3/60%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109/52 /47,7%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/3,6%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56/51%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Кировский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4/4/100%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186/40/22%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16/8,6%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56/30%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Красноармейский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10/10/100%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192/85/44%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34/18%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103/53%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Михайловский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16/13/81%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292/41/14%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25/8,6%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66/22%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Надеждинский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28/25/89%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349/26/7%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20/5%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46/13%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Ольгинский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3/3/100%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49/3/6%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6/12%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Партизанский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15/15/100%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280/118/42%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117/41%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235/84%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Партизанский 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14/14/100%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257 /46/ 18%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27/11%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73/28%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Пожарский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10/10/100%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145/69/47%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36/25%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105/72%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Спасский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13/13/100%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264/78/30%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 /21%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134/51%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Хасанский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11/11/100%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188/15/8%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11/37%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26/13%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Черниговский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15/12/80%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310/27/9%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15/5%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42/14%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Шкотовский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17/17/100 %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176/17/9%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34/19%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Яковлевский МР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3/3/100%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129/26 /20%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/5%/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33/ 26%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Анучинский 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6/6/100%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151/6/3%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12/7%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Кавалеровский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6/6/100%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173/81/47%       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87/50%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Лазовский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4/4/100%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123/8/6%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16/13%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Октябрьский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21/17/81%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282/33/12%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38/13%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71/25%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Пограничный МО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10/10/100%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116/ 34/29 %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19/16 %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53/46%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Тернейский  МО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5/3/60%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120/4/3%             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7/5%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Ханкайский 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241/84/35%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84/35%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168/70%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Хорольский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10/10/100%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252/97/38%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10/4%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107/42%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Чугуевский МО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19/19/100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56/25/44%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19/21%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44/ 78%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8657">
                <a:tc>
                  <a:txBody>
                    <a:bodyPr/>
                    <a:lstStyle/>
                    <a:p>
                      <a:pPr indent="1778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977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673/69%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882/651/74%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222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575/23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9723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/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2313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/57%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1484/13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1731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/18%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067/36%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4047/42%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2" marR="3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4292"/>
              </p:ext>
            </p:extLst>
          </p:nvPr>
        </p:nvGraphicFramePr>
        <p:xfrm>
          <a:off x="395536" y="116627"/>
          <a:ext cx="8280920" cy="6907016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1284420"/>
                <a:gridCol w="2387988"/>
                <a:gridCol w="2880320"/>
              </a:tblGrid>
              <a:tr h="144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М. банк практик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 М. план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МШН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Арсеньевский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Артемовский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Большой Камень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(1)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Владивостокский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Дальнегорский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Дальнереченский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Лесозаводский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(1)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Находкинский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Спасск-Дальний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ЗАТО г. Фокино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(1)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Уссурийский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(1)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Дальнереченский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(1)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Кировский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Красноармейский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(На  сайте ПКИРО школы нет)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Михайловский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Надеждинский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Ольгинский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Партизанский МО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Партизанский 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Пожарский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Спасский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Хасанский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Черниговский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Шкотовский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Яковлевский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Анучинский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МО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Кавалеровский МО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Лазовский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Октябрьский МО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Пограничный МО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Тернейский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МО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Ханкайский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МО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Хорольский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Чугуевский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20/59 % есть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16/47% есть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0" marR="3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7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548640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униципалитеты (все Образовательные организации)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4608512"/>
          </a:xfrm>
        </p:spPr>
        <p:txBody>
          <a:bodyPr>
            <a:noAutofit/>
          </a:bodyPr>
          <a:lstStyle/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Есть- 9/</a:t>
            </a:r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нет–0/</a:t>
            </a:r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– 24/</a:t>
            </a:r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12/</a:t>
            </a:r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чем в 50%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</a:p>
          <a:p>
            <a:pPr marL="0" lv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marL="0" lv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– 7/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Нет–4/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–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из них в 16 /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более чем в 50% ОО</a:t>
            </a: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Замечания:</a:t>
            </a: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титульных листов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Образовательной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загружены планы работы и т.п.</a:t>
            </a: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 персонализированных программ педагогов.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одна Программа наставничества по какой-то одной форме (н-р, с отстающими учениками, с одарёнными учениками), а общей Программы  по наставничеству ОО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4000"/>
              </a:lnSpc>
              <a:spcBef>
                <a:spcPts val="0"/>
              </a:spcBef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4680520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карта/план </a:t>
            </a:r>
          </a:p>
          <a:p>
            <a:pPr marL="0" lv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Есть– 10/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нет – 4/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– 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из них в 14/</a:t>
            </a:r>
            <a:r>
              <a:rPr lang="ru-RU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чем в 50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</a:p>
          <a:p>
            <a:pPr marL="0" lvl="0" indent="0" algn="just" fontAlgn="t">
              <a:lnSpc>
                <a:spcPct val="114000"/>
              </a:lnSpc>
              <a:spcBef>
                <a:spcPts val="0"/>
              </a:spcBef>
            </a:pPr>
            <a:r>
              <a:rPr lang="ru-RU" sz="28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Замечания:</a:t>
            </a:r>
            <a:endParaRPr lang="ru-RU" sz="28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1)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 нет Дорожных карт на 2023-2024 год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Дорожные карты составлены на 5 лет (конкретных мероприятий нет)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Дорожные карты вообще не имеют срока реализации, без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дат, ответственных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Вместо Дорожной карты ОО представлены индивидуальные планы педагогов.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8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20940" cy="54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184576"/>
          </a:xfrm>
        </p:spPr>
        <p:txBody>
          <a:bodyPr>
            <a:noAutofit/>
          </a:bodyPr>
          <a:lstStyle/>
          <a:p>
            <a:pPr fontAlgn="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</a:p>
          <a:p>
            <a:pPr fontAlgn="t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–1/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нет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–15/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-18/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муниципалитетов, где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в 50% ОО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банк практик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Замечания: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В Банке наставнических практик располагается материал, который не имеет с наставническими практиками ничего общего: открытые уроки, анкеты, сценарии мероприятий, выступлений, презентации, отчёты молодых педагогов и наставников, индивидуальные программы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Наставнические практики представлены, но не оформлены (нет информационных карт, нет описания практики, нет кейсов)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12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461</TotalTime>
  <Words>1893</Words>
  <Application>Microsoft Office PowerPoint</Application>
  <PresentationFormat>Экран (4:3)</PresentationFormat>
  <Paragraphs>908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Углы</vt:lpstr>
      <vt:lpstr>Презентация</vt:lpstr>
      <vt:lpstr>Результаты мониторинга реализации целевой модели наставничества в Приморском крае (декабрь 2023)</vt:lpstr>
      <vt:lpstr>Задачи мониторинга (сроки !)</vt:lpstr>
      <vt:lpstr>Общие выводы</vt:lpstr>
      <vt:lpstr>Презентация PowerPoint</vt:lpstr>
      <vt:lpstr>Презентация PowerPoint</vt:lpstr>
      <vt:lpstr>Презентация PowerPoint</vt:lpstr>
      <vt:lpstr>муниципалитеты (все Образовательные организации)</vt:lpstr>
      <vt:lpstr>Презентация PowerPoint</vt:lpstr>
      <vt:lpstr>Презентация PowerPoint</vt:lpstr>
      <vt:lpstr>Презентация PowerPoint</vt:lpstr>
      <vt:lpstr>ММС</vt:lpstr>
      <vt:lpstr>Презентация PowerPoint</vt:lpstr>
      <vt:lpstr>Презентация PowerPoint</vt:lpstr>
      <vt:lpstr>Оформление документов </vt:lpstr>
      <vt:lpstr>Адресные рекомендации школам</vt:lpstr>
      <vt:lpstr>В фокусе:  Лесозаводский городской округ!</vt:lpstr>
      <vt:lpstr>Краевой педагогический коворкинг  «В фокусе: Лесозаводский городской округ!»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реализации целевой модели наставничества в Приморском крае</dc:title>
  <dc:creator>Юлия А. Сеничева</dc:creator>
  <cp:lastModifiedBy>Юлия А. Сеничева</cp:lastModifiedBy>
  <cp:revision>35</cp:revision>
  <dcterms:created xsi:type="dcterms:W3CDTF">2022-11-26T10:30:32Z</dcterms:created>
  <dcterms:modified xsi:type="dcterms:W3CDTF">2024-02-02T02:51:30Z</dcterms:modified>
</cp:coreProperties>
</file>