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6" r:id="rId9"/>
    <p:sldId id="268" r:id="rId10"/>
    <p:sldId id="269" r:id="rId11"/>
    <p:sldId id="270" r:id="rId12"/>
    <p:sldId id="272" r:id="rId13"/>
    <p:sldId id="273" r:id="rId14"/>
    <p:sldId id="274" r:id="rId15"/>
    <p:sldId id="276" r:id="rId16"/>
    <p:sldId id="271" r:id="rId17"/>
    <p:sldId id="27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BE4-A275-490C-ACF2-145EFD3030A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9726-9934-4E77-AE7F-7D7D8C692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51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BE4-A275-490C-ACF2-145EFD3030A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9726-9934-4E77-AE7F-7D7D8C692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BE4-A275-490C-ACF2-145EFD3030A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9726-9934-4E77-AE7F-7D7D8C692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6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BE4-A275-490C-ACF2-145EFD3030A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9726-9934-4E77-AE7F-7D7D8C692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28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BE4-A275-490C-ACF2-145EFD3030A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9726-9934-4E77-AE7F-7D7D8C692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35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BE4-A275-490C-ACF2-145EFD3030A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9726-9934-4E77-AE7F-7D7D8C692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2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BE4-A275-490C-ACF2-145EFD3030A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9726-9934-4E77-AE7F-7D7D8C6922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7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BE4-A275-490C-ACF2-145EFD3030A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9726-9934-4E77-AE7F-7D7D8C692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7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BE4-A275-490C-ACF2-145EFD3030A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9726-9934-4E77-AE7F-7D7D8C692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8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BE4-A275-490C-ACF2-145EFD3030A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9726-9934-4E77-AE7F-7D7D8C692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73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F25FBE4-A275-490C-ACF2-145EFD3030A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9726-9934-4E77-AE7F-7D7D8C692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4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F25FBE4-A275-490C-ACF2-145EFD3030A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0739726-9934-4E77-AE7F-7D7D8C692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8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satOff val="-9155"/>
                    <a:lumOff val="-32673"/>
                  </a:schemeClr>
                </a:solidFill>
              </a:rPr>
              <a:t>Бинарный урок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defTabSz="800735">
              <a:defRPr sz="5335"/>
            </a:pPr>
            <a:r>
              <a:rPr lang="ru-RU" dirty="0">
                <a:solidFill>
                  <a:schemeClr val="accent1">
                    <a:satOff val="-9155"/>
                    <a:lumOff val="-32673"/>
                  </a:schemeClr>
                </a:solidFill>
              </a:rPr>
              <a:t>Применение сравнительного анализа на уроке русского языка </a:t>
            </a:r>
          </a:p>
          <a:p>
            <a:pPr defTabSz="800735">
              <a:defRPr sz="5335"/>
            </a:pPr>
            <a:r>
              <a:rPr lang="ru-RU" dirty="0">
                <a:solidFill>
                  <a:schemeClr val="accent1">
                    <a:satOff val="-9155"/>
                    <a:lumOff val="-32673"/>
                  </a:schemeClr>
                </a:solidFill>
              </a:rPr>
              <a:t>«Словообразовательный анализ на примере английского и немецкого языка».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5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3" y="1020763"/>
            <a:ext cx="4816475" cy="48164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120" y="2163078"/>
            <a:ext cx="5577840" cy="2194036"/>
          </a:xfrm>
        </p:spPr>
        <p:txBody>
          <a:bodyPr>
            <a:noAutofit/>
          </a:bodyPr>
          <a:lstStyle/>
          <a:p>
            <a:r>
              <a:rPr lang="en-US" sz="4000" dirty="0" err="1"/>
              <a:t>Ein</a:t>
            </a:r>
            <a:r>
              <a:rPr lang="en-US" sz="4000" dirty="0"/>
              <a:t> </a:t>
            </a:r>
            <a:r>
              <a:rPr lang="de-DE" sz="4000" dirty="0"/>
              <a:t>räudiges </a:t>
            </a:r>
            <a:r>
              <a:rPr lang="de-DE" sz="4000" dirty="0" smtClean="0"/>
              <a:t>Schaf</a:t>
            </a:r>
            <a:endParaRPr lang="ru-RU" sz="4000" dirty="0" smtClean="0"/>
          </a:p>
          <a:p>
            <a:endParaRPr lang="ru-RU" sz="4000" dirty="0" smtClean="0"/>
          </a:p>
          <a:p>
            <a:r>
              <a:rPr lang="en-US" sz="4000" dirty="0"/>
              <a:t>The black ship of the family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6900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3" y="1020763"/>
            <a:ext cx="4816475" cy="48164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848" y="1980883"/>
            <a:ext cx="4919472" cy="2194036"/>
          </a:xfrm>
        </p:spPr>
        <p:txBody>
          <a:bodyPr>
            <a:noAutofit/>
          </a:bodyPr>
          <a:lstStyle/>
          <a:p>
            <a:r>
              <a:rPr lang="de-DE" sz="4000" dirty="0"/>
              <a:t>Wie Hund und Katze </a:t>
            </a:r>
            <a:r>
              <a:rPr lang="de-DE" sz="4000" dirty="0" smtClean="0"/>
              <a:t>sein</a:t>
            </a:r>
            <a:endParaRPr lang="ru-RU" sz="4000" dirty="0" smtClean="0"/>
          </a:p>
          <a:p>
            <a:endParaRPr lang="ru-RU" sz="4000" dirty="0"/>
          </a:p>
          <a:p>
            <a:r>
              <a:rPr lang="en-GB" sz="4000" dirty="0"/>
              <a:t>L</a:t>
            </a:r>
            <a:r>
              <a:rPr lang="en-US" sz="4000" dirty="0" err="1"/>
              <a:t>ead</a:t>
            </a:r>
            <a:r>
              <a:rPr lang="en-US" sz="4000" dirty="0"/>
              <a:t> a cat-and-dog life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4569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3" y="1020763"/>
            <a:ext cx="4816475" cy="48164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568" y="2331982"/>
            <a:ext cx="3794760" cy="2194036"/>
          </a:xfrm>
        </p:spPr>
        <p:txBody>
          <a:bodyPr>
            <a:normAutofit/>
          </a:bodyPr>
          <a:lstStyle/>
          <a:p>
            <a:r>
              <a:rPr lang="en-GB" sz="4000" dirty="0"/>
              <a:t>Frei </a:t>
            </a:r>
            <a:r>
              <a:rPr lang="en-GB" sz="4000" dirty="0" err="1"/>
              <a:t>wie</a:t>
            </a:r>
            <a:r>
              <a:rPr lang="en-GB" sz="4000" dirty="0"/>
              <a:t> </a:t>
            </a:r>
            <a:r>
              <a:rPr lang="en-GB" sz="4000" dirty="0" err="1"/>
              <a:t>ein</a:t>
            </a:r>
            <a:r>
              <a:rPr lang="en-GB" sz="4000" dirty="0"/>
              <a:t> </a:t>
            </a:r>
            <a:r>
              <a:rPr lang="en-GB" sz="4000" dirty="0" smtClean="0"/>
              <a:t>Vogel</a:t>
            </a:r>
            <a:endParaRPr lang="ru-RU" sz="4000" dirty="0" smtClean="0"/>
          </a:p>
          <a:p>
            <a:endParaRPr lang="ru-RU" sz="4000" dirty="0" smtClean="0"/>
          </a:p>
          <a:p>
            <a:r>
              <a:rPr lang="en-GB" sz="4000" dirty="0"/>
              <a:t>B</a:t>
            </a:r>
            <a:r>
              <a:rPr lang="en-US" sz="4000" dirty="0"/>
              <a:t>e free as air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279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3" y="1020763"/>
            <a:ext cx="4816475" cy="48164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7888" y="2331982"/>
            <a:ext cx="5193792" cy="2194036"/>
          </a:xfrm>
        </p:spPr>
        <p:txBody>
          <a:bodyPr>
            <a:noAutofit/>
          </a:bodyPr>
          <a:lstStyle/>
          <a:p>
            <a:r>
              <a:rPr lang="en-GB" sz="4000" dirty="0" err="1"/>
              <a:t>Wie</a:t>
            </a:r>
            <a:r>
              <a:rPr lang="en-GB" sz="4000" dirty="0"/>
              <a:t> </a:t>
            </a:r>
            <a:r>
              <a:rPr lang="en-GB" sz="4000" dirty="0" err="1"/>
              <a:t>ein</a:t>
            </a:r>
            <a:r>
              <a:rPr lang="en-GB" sz="4000" dirty="0"/>
              <a:t> </a:t>
            </a:r>
            <a:r>
              <a:rPr lang="en-GB" sz="4000" dirty="0" err="1" smtClean="0"/>
              <a:t>Esel</a:t>
            </a:r>
            <a:r>
              <a:rPr lang="en-GB" sz="4000" dirty="0" smtClean="0"/>
              <a:t> sein</a:t>
            </a:r>
            <a:endParaRPr lang="ru-RU" sz="4000" dirty="0" smtClean="0"/>
          </a:p>
          <a:p>
            <a:endParaRPr lang="ru-RU" sz="4000" dirty="0"/>
          </a:p>
          <a:p>
            <a:r>
              <a:rPr lang="en-GB" sz="4000" dirty="0"/>
              <a:t>A</a:t>
            </a:r>
            <a:r>
              <a:rPr lang="en-US" sz="4000" dirty="0"/>
              <a:t>s stubborn as a mule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609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3" y="1020763"/>
            <a:ext cx="4816475" cy="48164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8888" y="2331982"/>
            <a:ext cx="4477512" cy="2194036"/>
          </a:xfrm>
        </p:spPr>
        <p:txBody>
          <a:bodyPr>
            <a:noAutofit/>
          </a:bodyPr>
          <a:lstStyle/>
          <a:p>
            <a:r>
              <a:rPr lang="en-GB" sz="4000" dirty="0"/>
              <a:t>H</a:t>
            </a:r>
            <a:r>
              <a:rPr lang="en-US" sz="4000" dirty="0" err="1"/>
              <a:t>ungrig</a:t>
            </a:r>
            <a:r>
              <a:rPr lang="en-US" sz="4000" dirty="0"/>
              <a:t> </a:t>
            </a:r>
            <a:r>
              <a:rPr lang="en-US" sz="4000" dirty="0" err="1"/>
              <a:t>wie</a:t>
            </a:r>
            <a:r>
              <a:rPr lang="en-US" sz="4000" dirty="0"/>
              <a:t> </a:t>
            </a:r>
            <a:r>
              <a:rPr lang="en-US" sz="4000" dirty="0" err="1"/>
              <a:t>ein</a:t>
            </a:r>
            <a:r>
              <a:rPr lang="en-US" sz="4000" dirty="0"/>
              <a:t> </a:t>
            </a:r>
            <a:r>
              <a:rPr lang="en-US" sz="4000" dirty="0" err="1" smtClean="0"/>
              <a:t>Bär</a:t>
            </a:r>
            <a:endParaRPr lang="en-US" sz="4000" dirty="0" smtClean="0"/>
          </a:p>
          <a:p>
            <a:endParaRPr lang="en-US" sz="4000" dirty="0"/>
          </a:p>
          <a:p>
            <a:r>
              <a:rPr lang="en-GB" sz="4000" dirty="0"/>
              <a:t>H</a:t>
            </a:r>
            <a:r>
              <a:rPr lang="en-US" sz="4000" dirty="0" err="1"/>
              <a:t>ungry</a:t>
            </a:r>
            <a:r>
              <a:rPr lang="en-US" sz="4000" dirty="0"/>
              <a:t> as a wolf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119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688" y="233923"/>
            <a:ext cx="4486656" cy="1141497"/>
          </a:xfrm>
        </p:spPr>
        <p:txBody>
          <a:bodyPr/>
          <a:lstStyle/>
          <a:p>
            <a:r>
              <a:rPr lang="ru-RU" dirty="0" smtClean="0"/>
              <a:t>Словарик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7040" y="3596640"/>
            <a:ext cx="4815840" cy="3142488"/>
          </a:xfrm>
        </p:spPr>
        <p:txBody>
          <a:bodyPr/>
          <a:lstStyle/>
          <a:p>
            <a:r>
              <a:rPr lang="en-US" sz="4000" dirty="0" smtClean="0"/>
              <a:t>Quarrel - </a:t>
            </a:r>
            <a:r>
              <a:rPr lang="ru-RU" sz="4000" dirty="0" smtClean="0"/>
              <a:t>ссора</a:t>
            </a:r>
            <a:endParaRPr lang="en-US" sz="4000" dirty="0" smtClean="0"/>
          </a:p>
          <a:p>
            <a:r>
              <a:rPr lang="en-US" sz="4000" dirty="0" smtClean="0"/>
              <a:t>Mistake -</a:t>
            </a:r>
            <a:r>
              <a:rPr lang="ru-RU" sz="4000" dirty="0" smtClean="0"/>
              <a:t> ошибка</a:t>
            </a:r>
            <a:endParaRPr lang="en-US" sz="4000" dirty="0" smtClean="0"/>
          </a:p>
          <a:p>
            <a:r>
              <a:rPr lang="en-US" sz="4000" dirty="0" smtClean="0"/>
              <a:t>Stolen -</a:t>
            </a:r>
            <a:r>
              <a:rPr lang="ru-RU" sz="4000" dirty="0" smtClean="0"/>
              <a:t> украденный</a:t>
            </a:r>
            <a:endParaRPr lang="en-US" sz="4000" dirty="0" smtClean="0"/>
          </a:p>
          <a:p>
            <a:r>
              <a:rPr lang="en-US" sz="4000" dirty="0" smtClean="0"/>
              <a:t>Bush -</a:t>
            </a:r>
            <a:r>
              <a:rPr lang="ru-RU" sz="4000" dirty="0" smtClean="0"/>
              <a:t> кусты</a:t>
            </a:r>
            <a:endParaRPr lang="en-US" sz="4000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" y="1783080"/>
            <a:ext cx="5852160" cy="507492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Der </a:t>
            </a:r>
            <a:r>
              <a:rPr lang="en-US" sz="3200" dirty="0" err="1" smtClean="0">
                <a:solidFill>
                  <a:schemeClr val="bg1"/>
                </a:solidFill>
              </a:rPr>
              <a:t>Stamm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ru-RU" sz="3200" dirty="0" smtClean="0">
                <a:solidFill>
                  <a:schemeClr val="bg1"/>
                </a:solidFill>
              </a:rPr>
              <a:t>ствол дерева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Die </a:t>
            </a:r>
            <a:r>
              <a:rPr lang="en-US" sz="3200" dirty="0" err="1" smtClean="0">
                <a:solidFill>
                  <a:schemeClr val="bg1"/>
                </a:solidFill>
              </a:rPr>
              <a:t>Liebesleuten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ru-RU" sz="3200" dirty="0" smtClean="0">
                <a:solidFill>
                  <a:schemeClr val="bg1"/>
                </a:solidFill>
              </a:rPr>
              <a:t>любовники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Die </a:t>
            </a:r>
            <a:r>
              <a:rPr lang="en-US" sz="3200" dirty="0" err="1" smtClean="0">
                <a:solidFill>
                  <a:schemeClr val="bg1"/>
                </a:solidFill>
              </a:rPr>
              <a:t>Zeit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ru-RU" sz="3200" dirty="0" smtClean="0">
                <a:solidFill>
                  <a:schemeClr val="bg1"/>
                </a:solidFill>
              </a:rPr>
              <a:t>время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Der Rat – </a:t>
            </a:r>
            <a:r>
              <a:rPr lang="ru-RU" sz="3200" dirty="0" smtClean="0">
                <a:solidFill>
                  <a:schemeClr val="bg1"/>
                </a:solidFill>
              </a:rPr>
              <a:t>совет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Der </a:t>
            </a:r>
            <a:r>
              <a:rPr lang="en-US" sz="3200" dirty="0" err="1" smtClean="0">
                <a:solidFill>
                  <a:schemeClr val="bg1"/>
                </a:solidFill>
              </a:rPr>
              <a:t>Hase</a:t>
            </a:r>
            <a:r>
              <a:rPr lang="en-US" sz="3200" dirty="0" smtClean="0">
                <a:solidFill>
                  <a:schemeClr val="bg1"/>
                </a:solidFill>
              </a:rPr>
              <a:t> -</a:t>
            </a:r>
            <a:r>
              <a:rPr lang="ru-RU" sz="3200" dirty="0" smtClean="0">
                <a:solidFill>
                  <a:schemeClr val="bg1"/>
                </a:solidFill>
              </a:rPr>
              <a:t> заяц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Der </a:t>
            </a:r>
            <a:r>
              <a:rPr lang="en-US" sz="3200" dirty="0" err="1" smtClean="0">
                <a:solidFill>
                  <a:schemeClr val="bg1"/>
                </a:solidFill>
              </a:rPr>
              <a:t>Versuch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ru-RU" sz="3200" dirty="0" smtClean="0">
                <a:solidFill>
                  <a:schemeClr val="bg1"/>
                </a:solidFill>
              </a:rPr>
              <a:t>попытка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k</a:t>
            </a:r>
            <a:r>
              <a:rPr lang="en-US" sz="3200" dirty="0" err="1" smtClean="0">
                <a:solidFill>
                  <a:schemeClr val="bg1"/>
                </a:solidFill>
              </a:rPr>
              <a:t>lug</a:t>
            </a:r>
            <a:r>
              <a:rPr lang="ru-RU" sz="3200" dirty="0" smtClean="0">
                <a:solidFill>
                  <a:schemeClr val="bg1"/>
                </a:solidFill>
              </a:rPr>
              <a:t> - умный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0052" t="32511" r="4370" b="43049"/>
          <a:stretch/>
        </p:blipFill>
        <p:spPr>
          <a:xfrm>
            <a:off x="7332784" y="157113"/>
            <a:ext cx="3389728" cy="32519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9783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164" y="98505"/>
            <a:ext cx="4486656" cy="1141497"/>
          </a:xfrm>
        </p:spPr>
        <p:txBody>
          <a:bodyPr/>
          <a:lstStyle/>
          <a:p>
            <a:r>
              <a:rPr lang="ru-RU" dirty="0" smtClean="0"/>
              <a:t>Самопроверка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035369"/>
              </p:ext>
            </p:extLst>
          </p:nvPr>
        </p:nvGraphicFramePr>
        <p:xfrm>
          <a:off x="140678" y="98505"/>
          <a:ext cx="5846884" cy="6331737"/>
        </p:xfrm>
        <a:graphic>
          <a:graphicData uri="http://schemas.openxmlformats.org/drawingml/2006/table">
            <a:tbl>
              <a:tblPr firstRow="1" firstCol="1" bandRow="1"/>
              <a:tblGrid>
                <a:gridCol w="1872760">
                  <a:extLst>
                    <a:ext uri="{9D8B030D-6E8A-4147-A177-3AD203B41FA5}">
                      <a16:colId xmlns:a16="http://schemas.microsoft.com/office/drawing/2014/main" val="1862684360"/>
                    </a:ext>
                  </a:extLst>
                </a:gridCol>
                <a:gridCol w="2136531">
                  <a:extLst>
                    <a:ext uri="{9D8B030D-6E8A-4147-A177-3AD203B41FA5}">
                      <a16:colId xmlns:a16="http://schemas.microsoft.com/office/drawing/2014/main" val="1856382415"/>
                    </a:ext>
                  </a:extLst>
                </a:gridCol>
                <a:gridCol w="1837593">
                  <a:extLst>
                    <a:ext uri="{9D8B030D-6E8A-4147-A177-3AD203B41FA5}">
                      <a16:colId xmlns:a16="http://schemas.microsoft.com/office/drawing/2014/main" val="1707259405"/>
                    </a:ext>
                  </a:extLst>
                </a:gridCol>
              </a:tblGrid>
              <a:tr h="643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 Apfel fällt nicht weit vom Stamm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ike father like son</a:t>
                      </a: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Яблоко от яблони недалеко падает</a:t>
                      </a: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725214"/>
                  </a:ext>
                </a:extLst>
              </a:tr>
              <a:tr h="643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Zwist unter Liebesleuten hat nicht viel zu bedeuten.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lovers' quarrel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Милые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бранятся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только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тешатся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621822"/>
                  </a:ext>
                </a:extLst>
              </a:tr>
              <a:tr h="643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Zeit bringt Rat.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is the great healer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лечит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517966"/>
                  </a:ext>
                </a:extLst>
              </a:tr>
              <a:tr h="643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 zwei Hasen zugleich hetzt, fängt keinen.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bird in the hand is worth two in the bush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двумя зайцами погонишься, ни одного не поймаешь.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957715"/>
                  </a:ext>
                </a:extLst>
              </a:tr>
              <a:tr h="643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Versuch macht klug.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learns from one's mistakes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ошибках учатся.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73686"/>
                  </a:ext>
                </a:extLst>
              </a:tr>
              <a:tr h="643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Verbotene Früchte sind die </a:t>
                      </a:r>
                      <a:r>
                        <a:rPr lang="de-DE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süssesten</a:t>
                      </a:r>
                      <a:r>
                        <a:rPr lang="de-DE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Stolen </a:t>
                      </a:r>
                      <a:r>
                        <a:rPr lang="de-DE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</a:t>
                      </a:r>
                      <a:r>
                        <a:rPr lang="de-DE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de-DE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sweetest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Запретный плод сладок.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785658"/>
                  </a:ext>
                </a:extLst>
              </a:tr>
              <a:tr h="643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 alter Freund ist zwei neue wert.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Old friends and old wine are best</a:t>
                      </a: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Старый друг лучше новых двух.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3" marR="4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38215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50851" y="1644162"/>
            <a:ext cx="41499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7 – «5»</a:t>
            </a:r>
          </a:p>
          <a:p>
            <a:r>
              <a:rPr lang="en-US" sz="4000" dirty="0" smtClean="0"/>
              <a:t>6</a:t>
            </a:r>
            <a:r>
              <a:rPr lang="ru-RU" sz="4000" dirty="0" smtClean="0"/>
              <a:t> – «4»</a:t>
            </a:r>
          </a:p>
          <a:p>
            <a:r>
              <a:rPr lang="en-US" sz="4000" dirty="0" smtClean="0"/>
              <a:t>5</a:t>
            </a:r>
            <a:r>
              <a:rPr lang="ru-RU" sz="4000" dirty="0" smtClean="0"/>
              <a:t> –  «3»</a:t>
            </a:r>
          </a:p>
          <a:p>
            <a:r>
              <a:rPr lang="en-US" sz="4000" dirty="0" smtClean="0"/>
              <a:t>&lt;4 – try again!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162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8508" y="1310054"/>
            <a:ext cx="9689122" cy="4123592"/>
          </a:xfrm>
        </p:spPr>
        <p:txBody>
          <a:bodyPr>
            <a:normAutofit/>
          </a:bodyPr>
          <a:lstStyle/>
          <a:p>
            <a:r>
              <a:rPr lang="en-US" dirty="0" smtClean="0"/>
              <a:t>Thank you for your attention!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Viel</a:t>
            </a:r>
            <a:r>
              <a:rPr lang="en-US" dirty="0" smtClean="0"/>
              <a:t> Dank f</a:t>
            </a:r>
            <a:r>
              <a:rPr lang="de-DE" dirty="0" err="1" smtClean="0"/>
              <a:t>ür</a:t>
            </a:r>
            <a:r>
              <a:rPr lang="de-DE" dirty="0" smtClean="0"/>
              <a:t> Ihre Aufmerksamkeit! 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619" y="986528"/>
            <a:ext cx="4486656" cy="1141497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satOff val="-9155"/>
                    <a:lumOff val="-32673"/>
                  </a:schemeClr>
                </a:solidFill>
              </a:rPr>
              <a:t>Словообразовательный анализ.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920" y="3203288"/>
            <a:ext cx="5716055" cy="116275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satOff val="-9155"/>
                    <a:lumOff val="-32673"/>
                  </a:schemeClr>
                </a:solidFill>
              </a:rPr>
              <a:t>Как образуются слова в русском языке?</a:t>
            </a:r>
          </a:p>
          <a:p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35970" y="2303944"/>
            <a:ext cx="52753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/>
              <a:t>Морфологический</a:t>
            </a:r>
          </a:p>
          <a:p>
            <a:pPr algn="ctr"/>
            <a:r>
              <a:rPr lang="ru-RU" altLang="ru-RU" sz="3200" dirty="0"/>
              <a:t>Лексико-синтаксический</a:t>
            </a:r>
          </a:p>
          <a:p>
            <a:pPr algn="ctr"/>
            <a:r>
              <a:rPr lang="ru-RU" altLang="ru-RU" sz="3200" dirty="0"/>
              <a:t>Морфолого-синтаксический</a:t>
            </a:r>
          </a:p>
          <a:p>
            <a:pPr algn="ctr"/>
            <a:r>
              <a:rPr lang="ru-RU" altLang="ru-RU" sz="3200" dirty="0"/>
              <a:t>Лексико-семантический</a:t>
            </a:r>
          </a:p>
        </p:txBody>
      </p:sp>
    </p:spTree>
    <p:extLst>
      <p:ext uri="{BB962C8B-B14F-4D97-AF65-F5344CB8AC3E}">
        <p14:creationId xmlns:p14="http://schemas.microsoft.com/office/powerpoint/2010/main" val="184660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80" y="247974"/>
            <a:ext cx="4486656" cy="114149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satOff val="-9155"/>
                    <a:lumOff val="-32673"/>
                  </a:schemeClr>
                </a:solidFill>
              </a:rPr>
              <a:t>Металл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36437" y="2433295"/>
            <a:ext cx="4194985" cy="644013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Латинский </a:t>
            </a:r>
            <a:r>
              <a:rPr lang="ru-RU" sz="3200" b="1" dirty="0" err="1" smtClean="0"/>
              <a:t>metallum</a:t>
            </a:r>
            <a:endParaRPr lang="ru-RU" sz="3200" b="1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22829" y="2433295"/>
            <a:ext cx="4492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/>
              <a:t>Производящее</a:t>
            </a:r>
            <a:r>
              <a:rPr lang="ru-RU" altLang="ru-RU" sz="3200" dirty="0" smtClean="0"/>
              <a:t>:</a:t>
            </a:r>
            <a:endParaRPr lang="ru-RU" alt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2164" y="3208061"/>
            <a:ext cx="4803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Clr>
                <a:srgbClr val="9BAFB5"/>
              </a:buClr>
            </a:pPr>
            <a:r>
              <a:rPr lang="ru-RU" altLang="ru-RU" sz="3200" dirty="0">
                <a:solidFill>
                  <a:srgbClr val="FFFFFF"/>
                </a:solidFill>
              </a:rPr>
              <a:t>Немецкий</a:t>
            </a:r>
            <a:r>
              <a:rPr lang="ru-RU" altLang="ru-RU" sz="3200" b="1" dirty="0">
                <a:solidFill>
                  <a:srgbClr val="FFFFFF"/>
                </a:solidFill>
              </a:rPr>
              <a:t> </a:t>
            </a:r>
            <a:r>
              <a:rPr lang="ru-RU" sz="3200" b="1" dirty="0" err="1" smtClean="0">
                <a:solidFill>
                  <a:srgbClr val="FFFFFF"/>
                </a:solidFill>
              </a:rPr>
              <a:t>mеtаll</a:t>
            </a:r>
            <a:endParaRPr lang="ru-RU" sz="3200" b="1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477" y="3923589"/>
            <a:ext cx="3500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000"/>
              </a:spcBef>
              <a:buClr>
                <a:srgbClr val="9BAFB5"/>
              </a:buClr>
            </a:pPr>
            <a:r>
              <a:rPr lang="ru-RU" sz="3200" dirty="0">
                <a:solidFill>
                  <a:srgbClr val="FFFFFF"/>
                </a:solidFill>
              </a:rPr>
              <a:t>Английский</a:t>
            </a:r>
            <a:r>
              <a:rPr lang="ru-RU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>
                <a:solidFill>
                  <a:srgbClr val="FFFFFF"/>
                </a:solidFill>
              </a:rPr>
              <a:t>metal</a:t>
            </a:r>
            <a:endParaRPr lang="ru-RU" sz="3200" b="1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68609" y="3077308"/>
            <a:ext cx="48811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rgbClr val="000000"/>
                </a:solidFill>
              </a:rPr>
              <a:t>металлист, металлургия, металлический, металлизировать, металловидный и </a:t>
            </a:r>
            <a:r>
              <a:rPr lang="ru-RU" altLang="ru-RU" sz="3200" dirty="0" err="1">
                <a:solidFill>
                  <a:srgbClr val="000000"/>
                </a:solidFill>
              </a:rPr>
              <a:t>д.р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6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634" y="441405"/>
            <a:ext cx="4486656" cy="1141497"/>
          </a:xfrm>
        </p:spPr>
        <p:txBody>
          <a:bodyPr/>
          <a:lstStyle/>
          <a:p>
            <a:r>
              <a:rPr lang="ru-RU" dirty="0" smtClean="0"/>
              <a:t>Переняли из английского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6993" y="2048607"/>
            <a:ext cx="4488297" cy="39327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Hit </a:t>
            </a:r>
          </a:p>
          <a:p>
            <a:r>
              <a:rPr lang="en-US" sz="3200" dirty="0" smtClean="0"/>
              <a:t>Team-building</a:t>
            </a:r>
          </a:p>
          <a:p>
            <a:r>
              <a:rPr lang="en-US" sz="3200" dirty="0" smtClean="0"/>
              <a:t>IT</a:t>
            </a:r>
          </a:p>
          <a:p>
            <a:r>
              <a:rPr lang="en-US" sz="3200" dirty="0" smtClean="0"/>
              <a:t>Cringe</a:t>
            </a:r>
          </a:p>
          <a:p>
            <a:r>
              <a:rPr lang="en-US" sz="3200" dirty="0" smtClean="0"/>
              <a:t>Crush</a:t>
            </a:r>
          </a:p>
          <a:p>
            <a:r>
              <a:rPr lang="en-US" sz="3200" dirty="0" smtClean="0"/>
              <a:t>Hype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645" y="441405"/>
            <a:ext cx="4233378" cy="11414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16245" y="2491482"/>
            <a:ext cx="52841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Czar </a:t>
            </a:r>
            <a:endParaRPr lang="ru-RU" sz="3200" dirty="0" smtClean="0"/>
          </a:p>
          <a:p>
            <a:pPr algn="ctr"/>
            <a:r>
              <a:rPr lang="en-US" sz="3200" dirty="0" smtClean="0"/>
              <a:t>Dacha </a:t>
            </a:r>
            <a:endParaRPr lang="ru-RU" sz="3200" dirty="0" smtClean="0"/>
          </a:p>
          <a:p>
            <a:pPr algn="ctr"/>
            <a:r>
              <a:rPr lang="en-US" sz="3200" dirty="0" smtClean="0"/>
              <a:t>Vodka </a:t>
            </a:r>
            <a:endParaRPr lang="ru-RU" sz="3200" dirty="0" smtClean="0"/>
          </a:p>
          <a:p>
            <a:pPr algn="ctr"/>
            <a:r>
              <a:rPr lang="en-US" sz="3200" dirty="0" smtClean="0"/>
              <a:t>Bolshevik </a:t>
            </a:r>
            <a:endParaRPr lang="en-US" sz="3200" dirty="0"/>
          </a:p>
          <a:p>
            <a:pPr algn="ctr"/>
            <a:r>
              <a:rPr lang="en-US" sz="3200" dirty="0"/>
              <a:t>Kolkhoz</a:t>
            </a:r>
          </a:p>
          <a:p>
            <a:pPr algn="ctr"/>
            <a:r>
              <a:rPr lang="en-US" sz="3200" dirty="0"/>
              <a:t>Mammoth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179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620" y="617251"/>
            <a:ext cx="4486656" cy="1141497"/>
          </a:xfrm>
        </p:spPr>
        <p:txBody>
          <a:bodyPr/>
          <a:lstStyle/>
          <a:p>
            <a:r>
              <a:rPr lang="ru-RU" dirty="0" smtClean="0"/>
              <a:t>Переняли Из немецкого в русский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5230" y="2331982"/>
            <a:ext cx="3794760" cy="219403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Buterbrot</a:t>
            </a:r>
            <a:endParaRPr lang="en-US" sz="2800" dirty="0" smtClean="0"/>
          </a:p>
          <a:p>
            <a:r>
              <a:rPr lang="en-US" sz="2800" dirty="0" err="1" smtClean="0"/>
              <a:t>Parickmacher</a:t>
            </a:r>
            <a:endParaRPr lang="en-US" sz="2800" dirty="0" smtClean="0"/>
          </a:p>
          <a:p>
            <a:r>
              <a:rPr lang="en-US" sz="2800" dirty="0" err="1" smtClean="0"/>
              <a:t>Kurort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Schlagbaum</a:t>
            </a:r>
            <a:endParaRPr lang="en-US" sz="2800" dirty="0" smtClean="0"/>
          </a:p>
          <a:p>
            <a:r>
              <a:rPr lang="en-US" sz="2800" dirty="0" err="1" smtClean="0"/>
              <a:t>Absatz</a:t>
            </a:r>
            <a:r>
              <a:rPr lang="en-US" sz="2800" dirty="0" smtClean="0"/>
              <a:t> </a:t>
            </a:r>
            <a:endParaRPr lang="ru-RU" sz="2800" dirty="0"/>
          </a:p>
          <a:p>
            <a:r>
              <a:rPr lang="en-US" sz="2800" dirty="0" smtClean="0"/>
              <a:t>Wunderkind 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959" y="617251"/>
            <a:ext cx="4517528" cy="11414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11815" y="2745268"/>
            <a:ext cx="53369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der</a:t>
            </a:r>
            <a:r>
              <a:rPr lang="ru-RU" sz="2400" dirty="0"/>
              <a:t> </a:t>
            </a:r>
            <a:r>
              <a:rPr lang="ru-RU" sz="2400" dirty="0" err="1"/>
              <a:t>Sputnik</a:t>
            </a:r>
            <a:r>
              <a:rPr lang="ru-RU" sz="2400" dirty="0"/>
              <a:t> – спутник</a:t>
            </a:r>
          </a:p>
          <a:p>
            <a:pPr algn="ctr"/>
            <a:r>
              <a:rPr lang="ru-RU" sz="2400" dirty="0" err="1"/>
              <a:t>das</a:t>
            </a:r>
            <a:r>
              <a:rPr lang="ru-RU" sz="2400" dirty="0"/>
              <a:t> </a:t>
            </a:r>
            <a:r>
              <a:rPr lang="ru-RU" sz="2400" dirty="0" err="1"/>
              <a:t>Mammut</a:t>
            </a:r>
            <a:r>
              <a:rPr lang="ru-RU" sz="2400" dirty="0"/>
              <a:t> – мамонт</a:t>
            </a:r>
          </a:p>
          <a:p>
            <a:pPr algn="ctr"/>
            <a:r>
              <a:rPr lang="ru-RU" sz="2400" dirty="0" err="1"/>
              <a:t>die</a:t>
            </a:r>
            <a:r>
              <a:rPr lang="ru-RU" sz="2400" dirty="0"/>
              <a:t> </a:t>
            </a:r>
            <a:r>
              <a:rPr lang="ru-RU" sz="2400" dirty="0" err="1"/>
              <a:t>Datsche</a:t>
            </a:r>
            <a:r>
              <a:rPr lang="ru-RU" sz="2400" dirty="0"/>
              <a:t> – дача</a:t>
            </a:r>
          </a:p>
          <a:p>
            <a:pPr algn="ctr"/>
            <a:r>
              <a:rPr lang="ru-RU" sz="2400" dirty="0" err="1"/>
              <a:t>Der</a:t>
            </a:r>
            <a:r>
              <a:rPr lang="ru-RU" sz="2400" dirty="0"/>
              <a:t> </a:t>
            </a:r>
            <a:r>
              <a:rPr lang="ru-RU" sz="2400" dirty="0" err="1"/>
              <a:t>Kadet</a:t>
            </a:r>
            <a:r>
              <a:rPr lang="ru-RU" sz="2400" dirty="0"/>
              <a:t> - член созданной в 1905 г. партии конституционных демократов, сторонников конституционной монархии в царской </a:t>
            </a:r>
            <a:r>
              <a:rPr lang="ru-RU" sz="2400" dirty="0" smtClean="0"/>
              <a:t>России.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680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19" y="287992"/>
            <a:ext cx="3932237" cy="6537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Упр. 1 Составить слова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369" y="1338771"/>
            <a:ext cx="2641966" cy="6190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Foot   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17323" y="1943073"/>
            <a:ext cx="25673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ball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18082" y="3919502"/>
            <a:ext cx="21658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ball</a:t>
            </a:r>
            <a:endParaRPr lang="en-US" sz="3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12623" y="1389075"/>
            <a:ext cx="15767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dog</a:t>
            </a:r>
            <a:endParaRPr lang="en-US" sz="3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30208" y="3280547"/>
            <a:ext cx="15415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line</a:t>
            </a:r>
            <a:endParaRPr lang="en-US" sz="3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91352" y="4514888"/>
            <a:ext cx="20192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how</a:t>
            </a:r>
            <a:endParaRPr lang="en-US" sz="3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46683" y="5197412"/>
            <a:ext cx="17086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hack</a:t>
            </a:r>
            <a:endParaRPr lang="en-US" sz="3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51053" y="2611810"/>
            <a:ext cx="12998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seller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68367" y="1943073"/>
            <a:ext cx="17115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Basket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58547" y="3280547"/>
            <a:ext cx="26787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Hot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58999" y="4558457"/>
            <a:ext cx="1277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Dead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09482" y="2611810"/>
            <a:ext cx="23768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Know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65115" y="3919502"/>
            <a:ext cx="30655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Life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02222" y="5197412"/>
            <a:ext cx="15913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Best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516923" y="1608992"/>
            <a:ext cx="4906108" cy="5890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367454" y="2198077"/>
            <a:ext cx="5055577" cy="195189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270738" y="3622431"/>
            <a:ext cx="5152293" cy="120454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367454" y="3006970"/>
            <a:ext cx="4950069" cy="244426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270738" y="1793631"/>
            <a:ext cx="5152293" cy="174966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103685" y="4211515"/>
            <a:ext cx="5319346" cy="123971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516923" y="2945423"/>
            <a:ext cx="4906108" cy="1881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96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620" y="221597"/>
            <a:ext cx="4486656" cy="1141497"/>
          </a:xfrm>
        </p:spPr>
        <p:txBody>
          <a:bodyPr/>
          <a:lstStyle/>
          <a:p>
            <a:r>
              <a:rPr lang="ru-RU" dirty="0" smtClean="0"/>
              <a:t>Упр. 2 Составить слова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7688" y="1775031"/>
            <a:ext cx="3794760" cy="468056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 smtClean="0"/>
              <a:t>Land</a:t>
            </a:r>
            <a:r>
              <a:rPr lang="en-US" sz="2400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75629" y="1775031"/>
            <a:ext cx="2409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/>
              <a:t>schaft</a:t>
            </a:r>
            <a:endParaRPr lang="en-US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78965" y="2338926"/>
            <a:ext cx="18024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/>
              <a:t>arbeiter</a:t>
            </a:r>
            <a:endParaRPr lang="en-US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31717" y="4200463"/>
            <a:ext cx="16441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s</a:t>
            </a:r>
            <a:r>
              <a:rPr lang="de-DE" sz="3000" dirty="0" err="1" smtClean="0"/>
              <a:t>tab</a:t>
            </a:r>
            <a:endParaRPr lang="ru-RU" sz="3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89980" y="2982798"/>
            <a:ext cx="1380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000" dirty="0" err="1" smtClean="0"/>
              <a:t>schaft</a:t>
            </a:r>
            <a:endParaRPr lang="de-DE" sz="3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30609" y="4914845"/>
            <a:ext cx="18991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000" dirty="0" err="1" smtClean="0"/>
              <a:t>halter</a:t>
            </a:r>
            <a:endParaRPr lang="de-DE" sz="3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49047" y="3537195"/>
            <a:ext cx="14622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 err="1"/>
              <a:t>kammer</a:t>
            </a:r>
            <a:endParaRPr lang="ru-RU" sz="3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13904" y="2374207"/>
            <a:ext cx="18623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</a:rPr>
              <a:t>Gast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92872" y="2983197"/>
            <a:ext cx="2904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000" dirty="0">
                <a:solidFill>
                  <a:schemeClr val="bg1"/>
                </a:solidFill>
              </a:rPr>
              <a:t>Maß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65133" y="3556393"/>
            <a:ext cx="16224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dirty="0">
                <a:solidFill>
                  <a:schemeClr val="bg1"/>
                </a:solidFill>
              </a:rPr>
              <a:t>Bruder</a:t>
            </a:r>
            <a:r>
              <a:rPr lang="de-DE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86003" y="4235619"/>
            <a:ext cx="12276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000" dirty="0">
                <a:solidFill>
                  <a:schemeClr val="bg1"/>
                </a:solidFill>
              </a:rPr>
              <a:t>Buch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61020" y="4914845"/>
            <a:ext cx="10776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>
                <a:solidFill>
                  <a:schemeClr val="bg1"/>
                </a:solidFill>
              </a:rPr>
              <a:t>Kunst</a:t>
            </a:r>
            <a:endParaRPr lang="ru-RU" sz="3000" dirty="0">
              <a:solidFill>
                <a:schemeClr val="bg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638623" y="1960685"/>
            <a:ext cx="4230492" cy="158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638623" y="2672862"/>
            <a:ext cx="4151357" cy="351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638623" y="3332285"/>
            <a:ext cx="4406339" cy="118696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713639" y="3288323"/>
            <a:ext cx="4217023" cy="65063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638623" y="4615962"/>
            <a:ext cx="4292039" cy="5978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713639" y="3868615"/>
            <a:ext cx="4076341" cy="134522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56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00800" y="5190408"/>
            <a:ext cx="5379720" cy="1277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Пословица (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Saying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Sprichwort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это краткое народное изречение с назидательным смыслом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975" y="962710"/>
            <a:ext cx="56388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Идиома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(Idiom/das Idiom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-это оборот речи, значение которого не определяется значением входящих в него слов.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2317" t="30673" r="42069" b="34386"/>
          <a:stretch/>
        </p:blipFill>
        <p:spPr>
          <a:xfrm>
            <a:off x="1663987" y="2549768"/>
            <a:ext cx="2688205" cy="3383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2" r="28440"/>
          <a:stretch/>
        </p:blipFill>
        <p:spPr>
          <a:xfrm>
            <a:off x="6456921" y="401213"/>
            <a:ext cx="5267477" cy="3523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09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35" y="712182"/>
            <a:ext cx="5346285" cy="53462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848" y="1629678"/>
            <a:ext cx="4690872" cy="2194036"/>
          </a:xfrm>
        </p:spPr>
        <p:txBody>
          <a:bodyPr>
            <a:noAutofit/>
          </a:bodyPr>
          <a:lstStyle/>
          <a:p>
            <a:r>
              <a:rPr lang="en-US" sz="4000" dirty="0"/>
              <a:t>Die </a:t>
            </a:r>
            <a:r>
              <a:rPr lang="en-US" sz="4000" dirty="0" err="1"/>
              <a:t>Katze</a:t>
            </a:r>
            <a:r>
              <a:rPr lang="en-US" sz="4000" dirty="0"/>
              <a:t> </a:t>
            </a:r>
            <a:r>
              <a:rPr lang="en-US" sz="4000" dirty="0" err="1"/>
              <a:t>im</a:t>
            </a:r>
            <a:r>
              <a:rPr lang="en-US" sz="4000" dirty="0"/>
              <a:t> </a:t>
            </a:r>
            <a:r>
              <a:rPr lang="en-US" sz="4000" dirty="0" smtClean="0"/>
              <a:t>Sack</a:t>
            </a:r>
            <a:endParaRPr lang="ru-RU" sz="4000" dirty="0" smtClean="0"/>
          </a:p>
          <a:p>
            <a:endParaRPr lang="ru-RU" sz="4000" dirty="0"/>
          </a:p>
          <a:p>
            <a:r>
              <a:rPr lang="en-US" sz="4000" dirty="0"/>
              <a:t>A cat in a sack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1416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605</TotalTime>
  <Words>435</Words>
  <Application>Microsoft Office PowerPoint</Application>
  <PresentationFormat>Широкоэкранный</PresentationFormat>
  <Paragraphs>126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Gill Sans MT</vt:lpstr>
      <vt:lpstr>Times New Roman</vt:lpstr>
      <vt:lpstr>Parcel</vt:lpstr>
      <vt:lpstr>Бинарный урок </vt:lpstr>
      <vt:lpstr>Словообразовательный анализ.</vt:lpstr>
      <vt:lpstr>Металл</vt:lpstr>
      <vt:lpstr>Переняли из английского</vt:lpstr>
      <vt:lpstr>Переняли Из немецкого в русский</vt:lpstr>
      <vt:lpstr>Упр. 1 Составить слова</vt:lpstr>
      <vt:lpstr>Упр. 2 Составить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Словарик</vt:lpstr>
      <vt:lpstr>Самопроверка</vt:lpstr>
      <vt:lpstr>Thank you for your attention!  Viel Dank für Ihre Aufmerksamkeit!   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Бинарный урок </dc:title>
  <dc:creator>User</dc:creator>
  <cp:lastModifiedBy>User</cp:lastModifiedBy>
  <cp:revision>58</cp:revision>
  <dcterms:created xsi:type="dcterms:W3CDTF">2024-03-14T23:05:04Z</dcterms:created>
  <dcterms:modified xsi:type="dcterms:W3CDTF">2024-03-26T23:49:15Z</dcterms:modified>
</cp:coreProperties>
</file>