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8" r:id="rId4"/>
    <p:sldId id="269" r:id="rId5"/>
    <p:sldId id="270" r:id="rId6"/>
    <p:sldId id="271" r:id="rId7"/>
    <p:sldId id="272" r:id="rId8"/>
    <p:sldId id="273" r:id="rId9"/>
    <p:sldId id="257" r:id="rId10"/>
    <p:sldId id="258" r:id="rId11"/>
    <p:sldId id="259" r:id="rId12"/>
    <p:sldId id="264" r:id="rId13"/>
    <p:sldId id="260" r:id="rId14"/>
    <p:sldId id="261" r:id="rId15"/>
    <p:sldId id="262" r:id="rId16"/>
    <p:sldId id="263" r:id="rId17"/>
    <p:sldId id="265" r:id="rId18"/>
    <p:sldId id="266" r:id="rId19"/>
    <p:sldId id="267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8761C-B88B-4E95-8BFE-41B20DF4B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3A0DA1-7E7D-4F20-95A4-CA1BE858B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EFF158-1E0F-43D4-A90C-C93965FA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650C4-86D2-47AE-9DA7-6AB9795B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EFCF3-8851-44F8-8FC8-F25C13A7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4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3F264-8BD2-44F8-A129-6887DAD7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B4ABFA-B244-407F-8EAD-A7CEECA2C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45DAF-E7F3-483D-A41E-AF5E499D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4CE1E-F8E9-4546-BE9C-DC5717AA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B77D6-4C0F-4C96-81FC-312C3B12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5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A6E89D-00F0-444E-A7EB-DA23A5C7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87036-9D61-4937-BCFF-7A873D74D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A9F7E-1DF2-46A3-B61D-D036FF47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46FFF-04D7-4F0C-9224-34F8835F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2B9AF-4FC0-4B6F-9181-40055487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3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D683A-4954-4379-AED2-1263D0D6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3000F-99CD-4DB1-8944-4AFE0D51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EF7551-01B2-47C6-B6DC-EA1E506E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55FB6-6570-42C5-BAAC-18C54B9C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E9647-B27C-4E86-AE52-73AA57E1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4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A9343-E24E-4FA1-8C8B-33379F7C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994941-B164-4C81-AAB3-2F2F281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8A3DD-60E7-4149-A2D2-97439773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BD4-4080-4AA3-9D51-7A9904A0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46DED-4EA2-42E5-B310-DA45B44E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2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E37EB-6D06-46D5-99BA-58EB979A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4A0F3-0816-4E85-826E-832033E16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878FA4-8D74-4145-82E7-C4EA1BE25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4298C-876B-4318-B52A-EA249BC6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ECF62-3302-41B1-85AE-B084169D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A19331-80C9-4B29-B579-A4A9C742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4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F2A08-24A2-47F1-B7F8-71D6196D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C16864-ED21-40C6-A4FD-FB9318C73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A4B25-6210-4B79-8D9A-46BF217D3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5F1CC6-A94C-4FB9-9CC3-40E91445D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8FB8CA-56EB-4EBE-AD9C-26757C4DC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87FBD9-6CEB-48FF-8263-E971E4B4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D25A1C-41DF-4A9C-ADC7-C6344D88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59AC88-A1CC-4638-AE83-D51DD321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5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529EF-58DC-4B5D-B150-FD738944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51547D-785A-4DA0-95BB-D96BA5C1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4B000F-4E78-41EA-9DDF-8119AD0B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D63DA5-8729-479E-8EEC-056CEA1C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7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0A4198-03E0-49E2-B5F6-F854AE30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03DF65-F66C-4359-BF39-2145B8BE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8BF5E2-C725-4C01-B2CA-4E337A69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1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4B7C-4FD3-441C-AA83-146298E5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974F4-854A-4D5E-ABA6-4AA704B9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A3E8D-52C3-4AED-97CA-826157BEE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52066-F06F-40EB-B41C-93F7042E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053B77-0FDD-433D-87FA-C86230F5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700D04-30A6-4205-882D-6C0B70DA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8060D-8DD4-44F8-A0A6-628468F1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6F1DCD-2FAA-4A41-9EB9-29443AEC4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4BF057-E9D1-4D29-A277-DD9260819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EFBAD5-E964-42C3-AB94-1DF6735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D89FB7-691F-48FF-A076-54D28982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7630D3-BB1C-47AD-8C98-9AC42DF7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53602-F077-45AF-ACBC-A2C04E57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F23292-802B-4D9C-A9BF-0A9DD6F7F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90F6B-C16C-4890-8C81-D6C16F9CC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65FB-E117-4074-94BE-BC1D03E04025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9006DC-FA8C-4A3B-9BEC-2D0EC7B11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B7231-73B9-4416-A505-28E130AEA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5745-AF05-40A7-A24C-DE5C1AB6F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D61D0C-2E91-4EC7-A94C-44E469F037C8}"/>
              </a:ext>
            </a:extLst>
          </p:cNvPr>
          <p:cNvSpPr/>
          <p:nvPr/>
        </p:nvSpPr>
        <p:spPr>
          <a:xfrm>
            <a:off x="1383724" y="433859"/>
            <a:ext cx="99279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Трудные вопросы преподавания </a:t>
            </a:r>
          </a:p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</a:t>
            </a:r>
          </a:p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школе.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D7161C-0D62-4650-91EB-2AC84DBD6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2" y="2876569"/>
            <a:ext cx="5670958" cy="40810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303811-1D22-4B4C-81E5-2F5F450A1234}"/>
              </a:ext>
            </a:extLst>
          </p:cNvPr>
          <p:cNvSpPr/>
          <p:nvPr/>
        </p:nvSpPr>
        <p:spPr>
          <a:xfrm>
            <a:off x="7575259" y="4116627"/>
            <a:ext cx="398234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начальных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«Гимназия №259»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г.Фокино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Эксперт ЦНППМ ПК ИРО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Валекжанина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Юлия Геннадьевна</a:t>
            </a:r>
          </a:p>
          <a:p>
            <a:pPr algn="ctr"/>
            <a:endParaRPr lang="ru-RU" sz="28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638ADC-1F7C-4E5A-99AB-CF848966BE65}"/>
              </a:ext>
            </a:extLst>
          </p:cNvPr>
          <p:cNvSpPr txBox="1"/>
          <p:nvPr/>
        </p:nvSpPr>
        <p:spPr>
          <a:xfrm>
            <a:off x="478172" y="1518406"/>
            <a:ext cx="115768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Н...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м..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рской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л..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в..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сёлый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д..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ждливый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проверочные слова и вставьте пропущенные буквы. Запишите эти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их объединяет? Образуйте от имён прилагательных однокоренные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чтобы они были именами существительными в начальной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форме(ночь, море, лёд веселье, трава, дождь)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откроем ещё один секрет имени существительного.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группы можно разделить эти слова?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5EB174-C8F5-4EDE-894C-0164A503C62C}"/>
              </a:ext>
            </a:extLst>
          </p:cNvPr>
          <p:cNvSpPr/>
          <p:nvPr/>
        </p:nvSpPr>
        <p:spPr>
          <a:xfrm>
            <a:off x="2474288" y="276837"/>
            <a:ext cx="75845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Допущена ошибка!</a:t>
            </a:r>
          </a:p>
        </p:txBody>
      </p:sp>
    </p:spTree>
    <p:extLst>
      <p:ext uri="{BB962C8B-B14F-4D97-AF65-F5344CB8AC3E}">
        <p14:creationId xmlns:p14="http://schemas.microsoft.com/office/powerpoint/2010/main" val="60455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4D5B89-3CEC-4CB0-AA2E-417D4A033B5D}"/>
              </a:ext>
            </a:extLst>
          </p:cNvPr>
          <p:cNvSpPr txBox="1"/>
          <p:nvPr/>
        </p:nvSpPr>
        <p:spPr>
          <a:xfrm>
            <a:off x="274040" y="757392"/>
            <a:ext cx="1164391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слову из 1-го столбика надо подобрать слово - синоним из 2-го столбика.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тихий                    бесшумный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                промах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                трусливый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                веселье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Проверим, что у вас получилось.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каждому слову смогли подобрать пару? (Нет.)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Обратите внимание на пару слов, которая осталась.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- трусливый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мы не можем назвать эти слова синонимами? (Потому что у них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разное значение, противоположное.)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Знаете ли вы, как называются эти слова? (Нет.)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мы будем изучать сегодня на уроке? (Узнать, как называются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 по значению слова.)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мы будем делать, чтобы узнать, как называются противоположные по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значению слова. (Обратимся к учебнику, словарю.)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Узнаем для чего нам нужны противоположные слова в речи.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4572F1-BBB3-4D1C-AC5C-5C201138C1E8}"/>
              </a:ext>
            </a:extLst>
          </p:cNvPr>
          <p:cNvSpPr/>
          <p:nvPr/>
        </p:nvSpPr>
        <p:spPr>
          <a:xfrm>
            <a:off x="2457510" y="0"/>
            <a:ext cx="75845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Допущена ошибка!</a:t>
            </a:r>
          </a:p>
        </p:txBody>
      </p:sp>
    </p:spTree>
    <p:extLst>
      <p:ext uri="{BB962C8B-B14F-4D97-AF65-F5344CB8AC3E}">
        <p14:creationId xmlns:p14="http://schemas.microsoft.com/office/powerpoint/2010/main" val="416959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1458F-9ADD-4638-8848-12EDC11E2CD3}"/>
              </a:ext>
            </a:extLst>
          </p:cNvPr>
          <p:cNvSpPr txBox="1"/>
          <p:nvPr/>
        </p:nvSpPr>
        <p:spPr>
          <a:xfrm>
            <a:off x="602259" y="897514"/>
            <a:ext cx="10987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СИНИЙ, ЛИСИЙ, ЗАШИВАТЬ, ЗАПЕВАТЬ, ЗАМОК.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FAF15-038E-40AC-8AF9-1DAA5753D02F}"/>
              </a:ext>
            </a:extLst>
          </p:cNvPr>
          <p:cNvSpPr txBox="1"/>
          <p:nvPr/>
        </p:nvSpPr>
        <p:spPr>
          <a:xfrm>
            <a:off x="602259" y="2097843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Рассказывал 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Произведение 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5E5C4-7730-40D0-985C-F40A80A2FB03}"/>
              </a:ext>
            </a:extLst>
          </p:cNvPr>
          <p:cNvSpPr txBox="1"/>
          <p:nvPr/>
        </p:nvSpPr>
        <p:spPr>
          <a:xfrm>
            <a:off x="723551" y="3426903"/>
            <a:ext cx="102073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в пенале. Зафиксирован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вагонов.</a:t>
            </a:r>
          </a:p>
          <a:p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две минуты на одной ноге.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2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F486E2-032A-48B4-BABF-09769434D021}"/>
              </a:ext>
            </a:extLst>
          </p:cNvPr>
          <p:cNvSpPr txBox="1"/>
          <p:nvPr/>
        </p:nvSpPr>
        <p:spPr>
          <a:xfrm>
            <a:off x="580238" y="753193"/>
            <a:ext cx="11031523" cy="247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</a:p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 два фрагмента уроков, на которых ученики выполняли одно и то же задание: найти корень в словах </a:t>
            </a:r>
            <a:r>
              <a:rPr lang="ru-RU" sz="2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желтеть, желтизна, желток, желторотый, желтуха, желтяк, желтить. 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чем Вы видите различие способов объяснения? Какому из них отдаете предпочтение?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9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7F1DAC-E4CF-4E7A-B24C-AE2C0C17B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21" y="229102"/>
            <a:ext cx="9721358" cy="24526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F4EC4F-EAB5-44A7-8B61-A5B2583D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09" y="3030536"/>
            <a:ext cx="8740959" cy="37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78EE91-707B-48E4-85F2-B1EDF1DF6C81}"/>
              </a:ext>
            </a:extLst>
          </p:cNvPr>
          <p:cNvSpPr/>
          <p:nvPr/>
        </p:nvSpPr>
        <p:spPr>
          <a:xfrm>
            <a:off x="3691466" y="1113368"/>
            <a:ext cx="42050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Печник</a:t>
            </a:r>
          </a:p>
          <a:p>
            <a:pPr algn="ctr"/>
            <a:r>
              <a:rPr lang="ru-R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Лесник</a:t>
            </a:r>
          </a:p>
          <a:p>
            <a:pPr algn="ctr"/>
            <a:r>
              <a:rPr lang="ru-RU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Сапожник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75479E-4376-4437-B28E-7CC380C4B269}"/>
              </a:ext>
            </a:extLst>
          </p:cNvPr>
          <p:cNvSpPr/>
          <p:nvPr/>
        </p:nvSpPr>
        <p:spPr>
          <a:xfrm>
            <a:off x="3618424" y="206816"/>
            <a:ext cx="46195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- ловушка</a:t>
            </a:r>
          </a:p>
        </p:txBody>
      </p:sp>
    </p:spTree>
    <p:extLst>
      <p:ext uri="{BB962C8B-B14F-4D97-AF65-F5344CB8AC3E}">
        <p14:creationId xmlns:p14="http://schemas.microsoft.com/office/powerpoint/2010/main" val="421847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46BC46-6063-442E-A655-55735A31A92C}"/>
              </a:ext>
            </a:extLst>
          </p:cNvPr>
          <p:cNvSpPr/>
          <p:nvPr/>
        </p:nvSpPr>
        <p:spPr>
          <a:xfrm>
            <a:off x="955015" y="249302"/>
            <a:ext cx="10432984" cy="50475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роли окончания в речи.</a:t>
            </a: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Кошк</a:t>
            </a:r>
            <a:r>
              <a:rPr lang="ru-RU" sz="6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лов. </a:t>
            </a:r>
            <a:r>
              <a:rPr lang="ru-RU" sz="6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мышк</a:t>
            </a:r>
            <a:r>
              <a:rPr lang="ru-RU" sz="6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Добр..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(человек),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добр..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(дело),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добр..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(девочка)</a:t>
            </a:r>
          </a:p>
          <a:p>
            <a:pPr algn="ctr"/>
            <a:endParaRPr lang="ru-RU" sz="4000" b="0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D9E67-56FF-40E4-861D-28A36BECAE33}"/>
              </a:ext>
            </a:extLst>
          </p:cNvPr>
          <p:cNvSpPr txBox="1"/>
          <p:nvPr/>
        </p:nvSpPr>
        <p:spPr>
          <a:xfrm>
            <a:off x="729842" y="4451867"/>
            <a:ext cx="10981189" cy="11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62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Задание. Пользуясь приведенными выше рассуждениями о сущности</a:t>
            </a:r>
          </a:p>
          <a:p>
            <a:pPr indent="450215" algn="just">
              <a:lnSpc>
                <a:spcPts val="162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ts val="162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окончания, составьте несколько заданий для учащихся; </a:t>
            </a:r>
          </a:p>
          <a:p>
            <a:pPr indent="450215" algn="just">
              <a:lnSpc>
                <a:spcPts val="1620"/>
              </a:lnSpc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ts val="162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обдумайте и четко сформулируйте цель каждого задания.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9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210CB8-BA9B-4A6D-A3F8-A2ECA7461594}"/>
              </a:ext>
            </a:extLst>
          </p:cNvPr>
          <p:cNvSpPr txBox="1"/>
          <p:nvPr/>
        </p:nvSpPr>
        <p:spPr>
          <a:xfrm>
            <a:off x="746620" y="435471"/>
            <a:ext cx="1112380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обеспечивающие активную познавательную деятельность учащихся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Задание, не имеющее правильного ответа.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«Найти, для какого слова окажется проверочным слово пять: опята, пятница, пятнышко, пятнистый». «Исполнитель», хорошо усвоивший понятие «корень слова», скорее всего, назовет слово пятница. Знающий ученик возразит: «Корень этого слова не надо проверять; в нем нет безударных гласных».</a:t>
            </a:r>
          </a:p>
        </p:txBody>
      </p:sp>
    </p:spTree>
    <p:extLst>
      <p:ext uri="{BB962C8B-B14F-4D97-AF65-F5344CB8AC3E}">
        <p14:creationId xmlns:p14="http://schemas.microsoft.com/office/powerpoint/2010/main" val="294554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61BDA8-D340-4CE2-908F-511AB9ACC59C}"/>
              </a:ext>
            </a:extLst>
          </p:cNvPr>
          <p:cNvSpPr txBox="1"/>
          <p:nvPr/>
        </p:nvSpPr>
        <p:spPr>
          <a:xfrm>
            <a:off x="290818" y="199751"/>
            <a:ext cx="11610363" cy="611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Задание, содержащее несколько точек зрения.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их предъявления ставится вопрос: «С кем ты согласен?»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читают диалог, записанный на доске.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Учитель: Вставьте пропущенную букву: за </a:t>
            </a:r>
            <a:r>
              <a:rPr lang="ru-RU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окн</a:t>
            </a: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…ми.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Витя. Надо писать о. Проверочное слово </a:t>
            </a:r>
            <a:r>
              <a:rPr lang="ru-RU" sz="32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окном</a:t>
            </a: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Учитель. Кто согласен с Витей?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8310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Вера. Надо писать а. Проверочное слово </a:t>
            </a:r>
            <a:r>
              <a:rPr lang="ru-RU" sz="32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окн</a:t>
            </a:r>
            <a:r>
              <a:rPr lang="ru-RU" sz="32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Учитель. А ты с кем согласен - с Верой или с Витей?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974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42C847-35FE-42EE-B565-0E7F472BEDAE}"/>
              </a:ext>
            </a:extLst>
          </p:cNvPr>
          <p:cNvSpPr txBox="1"/>
          <p:nvPr/>
        </p:nvSpPr>
        <p:spPr>
          <a:xfrm>
            <a:off x="293615" y="243326"/>
            <a:ext cx="11325138" cy="388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Ложное утверждение.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Хорошо, когда ребенок начинает его опровергать, приводя аргументы.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15000"/>
              </a:lnSpc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Сторож и сторожка – это слова не родственные, потому что первое называет человека, а второе домик.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Неверный способ действия.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не только обнаружить ошибку, но и объяснить, чего не знал тот, кто допустил ее.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15000"/>
              </a:lnSpc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Корова и теленок – родственные слова, потому что теленок – детеныш коровы.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CA521A2B-C715-401F-80A2-1E3036319C2B}"/>
              </a:ext>
            </a:extLst>
          </p:cNvPr>
          <p:cNvGrpSpPr>
            <a:grpSpLocks/>
          </p:cNvGrpSpPr>
          <p:nvPr/>
        </p:nvGrpSpPr>
        <p:grpSpPr bwMode="auto">
          <a:xfrm>
            <a:off x="774860" y="4564645"/>
            <a:ext cx="1479550" cy="492125"/>
            <a:chOff x="4702" y="3616"/>
            <a:chExt cx="2329" cy="776"/>
          </a:xfrm>
        </p:grpSpPr>
        <p:grpSp>
          <p:nvGrpSpPr>
            <p:cNvPr id="7" name="Group 28">
              <a:extLst>
                <a:ext uri="{FF2B5EF4-FFF2-40B4-BE49-F238E27FC236}">
                  <a16:creationId xmlns:a16="http://schemas.microsoft.com/office/drawing/2014/main" id="{6729787D-CE80-4E21-B50B-FC7C3DBAD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" y="3861"/>
              <a:ext cx="2329" cy="273"/>
              <a:chOff x="1848" y="3861"/>
              <a:chExt cx="2329" cy="273"/>
            </a:xfrm>
          </p:grpSpPr>
          <p:grpSp>
            <p:nvGrpSpPr>
              <p:cNvPr id="15" name="Group 30">
                <a:extLst>
                  <a:ext uri="{FF2B5EF4-FFF2-40B4-BE49-F238E27FC236}">
                    <a16:creationId xmlns:a16="http://schemas.microsoft.com/office/drawing/2014/main" id="{D3D91A4A-A3FA-46D6-B12E-76B0DAA517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8" y="3932"/>
                <a:ext cx="1983" cy="176"/>
                <a:chOff x="2073" y="3932"/>
                <a:chExt cx="1961" cy="174"/>
              </a:xfrm>
            </p:grpSpPr>
            <p:sp>
              <p:nvSpPr>
                <p:cNvPr id="17" name="AutoShape 33">
                  <a:extLst>
                    <a:ext uri="{FF2B5EF4-FFF2-40B4-BE49-F238E27FC236}">
                      <a16:creationId xmlns:a16="http://schemas.microsoft.com/office/drawing/2014/main" id="{71190FA3-E480-42B8-AF36-80DC1BD1F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3" y="4106"/>
                  <a:ext cx="19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AutoShape 32">
                  <a:extLst>
                    <a:ext uri="{FF2B5EF4-FFF2-40B4-BE49-F238E27FC236}">
                      <a16:creationId xmlns:a16="http://schemas.microsoft.com/office/drawing/2014/main" id="{240F5FB6-3251-4B27-B07A-295315878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3" y="3932"/>
                  <a:ext cx="0" cy="1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AutoShape 31">
                  <a:extLst>
                    <a:ext uri="{FF2B5EF4-FFF2-40B4-BE49-F238E27FC236}">
                      <a16:creationId xmlns:a16="http://schemas.microsoft.com/office/drawing/2014/main" id="{77A1F016-D6EE-438D-B4E6-DC11982AE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4" y="3932"/>
                  <a:ext cx="0" cy="1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" name="Rectangle 29">
                <a:extLst>
                  <a:ext uri="{FF2B5EF4-FFF2-40B4-BE49-F238E27FC236}">
                    <a16:creationId xmlns:a16="http://schemas.microsoft.com/office/drawing/2014/main" id="{439F03CE-6FFD-4450-9ABE-07B41D133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5" y="3861"/>
                <a:ext cx="262" cy="2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E4D84067-9B25-4149-B821-EE5F81218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" y="3758"/>
              <a:ext cx="537" cy="174"/>
              <a:chOff x="4702" y="3758"/>
              <a:chExt cx="537" cy="174"/>
            </a:xfrm>
          </p:grpSpPr>
          <p:sp>
            <p:nvSpPr>
              <p:cNvPr id="13" name="AutoShape 27">
                <a:extLst>
                  <a:ext uri="{FF2B5EF4-FFF2-40B4-BE49-F238E27FC236}">
                    <a16:creationId xmlns:a16="http://schemas.microsoft.com/office/drawing/2014/main" id="{66BF4EE6-FE3D-4B78-95CD-2A428C8AE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2" y="3758"/>
                <a:ext cx="53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AutoShape 26">
                <a:extLst>
                  <a:ext uri="{FF2B5EF4-FFF2-40B4-BE49-F238E27FC236}">
                    <a16:creationId xmlns:a16="http://schemas.microsoft.com/office/drawing/2014/main" id="{3A002239-A0BA-4C05-85A9-6D6531611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" y="3758"/>
                <a:ext cx="0" cy="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" name="Arc 24">
              <a:extLst>
                <a:ext uri="{FF2B5EF4-FFF2-40B4-BE49-F238E27FC236}">
                  <a16:creationId xmlns:a16="http://schemas.microsoft.com/office/drawing/2014/main" id="{999E4C3F-D094-4132-AF21-AED41361BB7F}"/>
                </a:ext>
              </a:extLst>
            </p:cNvPr>
            <p:cNvSpPr>
              <a:spLocks/>
            </p:cNvSpPr>
            <p:nvPr/>
          </p:nvSpPr>
          <p:spPr bwMode="auto">
            <a:xfrm rot="-2187728">
              <a:off x="5535" y="3616"/>
              <a:ext cx="623" cy="7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944"/>
                <a:gd name="T1" fmla="*/ 0 h 21600"/>
                <a:gd name="T2" fmla="*/ 19944 w 19944"/>
                <a:gd name="T3" fmla="*/ 13306 h 21600"/>
                <a:gd name="T4" fmla="*/ 0 w 199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44" h="21600" fill="none" extrusionOk="0">
                  <a:moveTo>
                    <a:pt x="0" y="0"/>
                  </a:moveTo>
                  <a:cubicBezTo>
                    <a:pt x="8725" y="0"/>
                    <a:pt x="16593" y="5249"/>
                    <a:pt x="19944" y="13305"/>
                  </a:cubicBezTo>
                </a:path>
                <a:path w="19944" h="21600" stroke="0" extrusionOk="0">
                  <a:moveTo>
                    <a:pt x="0" y="0"/>
                  </a:moveTo>
                  <a:cubicBezTo>
                    <a:pt x="8725" y="0"/>
                    <a:pt x="16593" y="5249"/>
                    <a:pt x="19944" y="133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8AB8992B-5BEF-4D0D-B9D7-529B619F7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1" y="3687"/>
              <a:ext cx="316" cy="245"/>
              <a:chOff x="6281" y="3687"/>
              <a:chExt cx="316" cy="245"/>
            </a:xfrm>
          </p:grpSpPr>
          <p:sp>
            <p:nvSpPr>
              <p:cNvPr id="11" name="AutoShape 23">
                <a:extLst>
                  <a:ext uri="{FF2B5EF4-FFF2-40B4-BE49-F238E27FC236}">
                    <a16:creationId xmlns:a16="http://schemas.microsoft.com/office/drawing/2014/main" id="{8B00D5C5-52EB-47C5-9754-CACF0CB66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1" y="3687"/>
                <a:ext cx="143" cy="2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AutoShape 22">
                <a:extLst>
                  <a:ext uri="{FF2B5EF4-FFF2-40B4-BE49-F238E27FC236}">
                    <a16:creationId xmlns:a16="http://schemas.microsoft.com/office/drawing/2014/main" id="{657E6A46-5431-44CA-8D9F-4B85AF030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4" y="3687"/>
                <a:ext cx="173" cy="2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" name="Group 1">
            <a:extLst>
              <a:ext uri="{FF2B5EF4-FFF2-40B4-BE49-F238E27FC236}">
                <a16:creationId xmlns:a16="http://schemas.microsoft.com/office/drawing/2014/main" id="{A88C0358-3E2B-4CD8-B25D-15FE04C9C986}"/>
              </a:ext>
            </a:extLst>
          </p:cNvPr>
          <p:cNvGrpSpPr>
            <a:grpSpLocks/>
          </p:cNvGrpSpPr>
          <p:nvPr/>
        </p:nvGrpSpPr>
        <p:grpSpPr bwMode="auto">
          <a:xfrm>
            <a:off x="3479960" y="4564645"/>
            <a:ext cx="1098550" cy="492125"/>
            <a:chOff x="9100" y="5496"/>
            <a:chExt cx="1730" cy="776"/>
          </a:xfrm>
        </p:grpSpPr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27215FDE-D0F7-43A0-A6B2-CA4470672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0" y="5741"/>
              <a:ext cx="1730" cy="273"/>
              <a:chOff x="1848" y="3861"/>
              <a:chExt cx="2329" cy="273"/>
            </a:xfrm>
          </p:grpSpPr>
          <p:grpSp>
            <p:nvGrpSpPr>
              <p:cNvPr id="26" name="Group 8">
                <a:extLst>
                  <a:ext uri="{FF2B5EF4-FFF2-40B4-BE49-F238E27FC236}">
                    <a16:creationId xmlns:a16="http://schemas.microsoft.com/office/drawing/2014/main" id="{203A2994-6E35-4021-8D7F-C3DA65BD99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8" y="3932"/>
                <a:ext cx="1983" cy="176"/>
                <a:chOff x="2073" y="3932"/>
                <a:chExt cx="1961" cy="174"/>
              </a:xfrm>
            </p:grpSpPr>
            <p:sp>
              <p:nvSpPr>
                <p:cNvPr id="28" name="AutoShape 11">
                  <a:extLst>
                    <a:ext uri="{FF2B5EF4-FFF2-40B4-BE49-F238E27FC236}">
                      <a16:creationId xmlns:a16="http://schemas.microsoft.com/office/drawing/2014/main" id="{9359D9C5-03B7-4429-8802-13360724B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3" y="4106"/>
                  <a:ext cx="19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AutoShape 10">
                  <a:extLst>
                    <a:ext uri="{FF2B5EF4-FFF2-40B4-BE49-F238E27FC236}">
                      <a16:creationId xmlns:a16="http://schemas.microsoft.com/office/drawing/2014/main" id="{37DE6414-398A-4AC6-A973-6F04ED4458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3" y="3932"/>
                  <a:ext cx="0" cy="1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AutoShape 9">
                  <a:extLst>
                    <a:ext uri="{FF2B5EF4-FFF2-40B4-BE49-F238E27FC236}">
                      <a16:creationId xmlns:a16="http://schemas.microsoft.com/office/drawing/2014/main" id="{78344111-BC1D-49F6-95C3-616B56357D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4" y="3932"/>
                  <a:ext cx="0" cy="1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7" name="Rectangle 7">
                <a:extLst>
                  <a:ext uri="{FF2B5EF4-FFF2-40B4-BE49-F238E27FC236}">
                    <a16:creationId xmlns:a16="http://schemas.microsoft.com/office/drawing/2014/main" id="{D1237D51-C957-4966-BF02-58DF52F9E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5" y="3861"/>
                <a:ext cx="262" cy="2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" name="Arc 5">
              <a:extLst>
                <a:ext uri="{FF2B5EF4-FFF2-40B4-BE49-F238E27FC236}">
                  <a16:creationId xmlns:a16="http://schemas.microsoft.com/office/drawing/2014/main" id="{5DD3C7A2-08D6-4331-BF29-25F7E240019A}"/>
                </a:ext>
              </a:extLst>
            </p:cNvPr>
            <p:cNvSpPr>
              <a:spLocks/>
            </p:cNvSpPr>
            <p:nvPr/>
          </p:nvSpPr>
          <p:spPr bwMode="auto">
            <a:xfrm rot="-2187728">
              <a:off x="9334" y="5496"/>
              <a:ext cx="623" cy="7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944"/>
                <a:gd name="T1" fmla="*/ 0 h 21600"/>
                <a:gd name="T2" fmla="*/ 19944 w 19944"/>
                <a:gd name="T3" fmla="*/ 13306 h 21600"/>
                <a:gd name="T4" fmla="*/ 0 w 199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44" h="21600" fill="none" extrusionOk="0">
                  <a:moveTo>
                    <a:pt x="0" y="0"/>
                  </a:moveTo>
                  <a:cubicBezTo>
                    <a:pt x="8725" y="0"/>
                    <a:pt x="16593" y="5249"/>
                    <a:pt x="19944" y="13305"/>
                  </a:cubicBezTo>
                </a:path>
                <a:path w="19944" h="21600" stroke="0" extrusionOk="0">
                  <a:moveTo>
                    <a:pt x="0" y="0"/>
                  </a:moveTo>
                  <a:cubicBezTo>
                    <a:pt x="8725" y="0"/>
                    <a:pt x="16593" y="5249"/>
                    <a:pt x="19944" y="133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9EE0DAA5-15AE-4BB7-AD22-E4CC6E08B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0" y="5567"/>
              <a:ext cx="316" cy="245"/>
              <a:chOff x="6281" y="3687"/>
              <a:chExt cx="316" cy="245"/>
            </a:xfrm>
          </p:grpSpPr>
          <p:sp>
            <p:nvSpPr>
              <p:cNvPr id="24" name="AutoShape 4">
                <a:extLst>
                  <a:ext uri="{FF2B5EF4-FFF2-40B4-BE49-F238E27FC236}">
                    <a16:creationId xmlns:a16="http://schemas.microsoft.com/office/drawing/2014/main" id="{2035BAE3-F6B1-4CB1-8FFB-FB63CA05C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1" y="3687"/>
                <a:ext cx="143" cy="2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AutoShape 3">
                <a:extLst>
                  <a:ext uri="{FF2B5EF4-FFF2-40B4-BE49-F238E27FC236}">
                    <a16:creationId xmlns:a16="http://schemas.microsoft.com/office/drawing/2014/main" id="{3EF310E8-2E36-4D57-AD85-9931E7106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4" y="3687"/>
                <a:ext cx="173" cy="2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1" name="Group 12">
            <a:extLst>
              <a:ext uri="{FF2B5EF4-FFF2-40B4-BE49-F238E27FC236}">
                <a16:creationId xmlns:a16="http://schemas.microsoft.com/office/drawing/2014/main" id="{6539EBBF-36BF-45C6-ADC4-D78609CF9314}"/>
              </a:ext>
            </a:extLst>
          </p:cNvPr>
          <p:cNvGrpSpPr>
            <a:grpSpLocks/>
          </p:cNvGrpSpPr>
          <p:nvPr/>
        </p:nvGrpSpPr>
        <p:grpSpPr bwMode="auto">
          <a:xfrm>
            <a:off x="2460785" y="4564645"/>
            <a:ext cx="774700" cy="492125"/>
            <a:chOff x="4553" y="6146"/>
            <a:chExt cx="1221" cy="776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533D5072-49CF-49CF-BCF1-88A0703E9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3" y="6409"/>
              <a:ext cx="1221" cy="273"/>
              <a:chOff x="1848" y="3861"/>
              <a:chExt cx="2329" cy="273"/>
            </a:xfrm>
          </p:grpSpPr>
          <p:grpSp>
            <p:nvGrpSpPr>
              <p:cNvPr id="34" name="Group 16">
                <a:extLst>
                  <a:ext uri="{FF2B5EF4-FFF2-40B4-BE49-F238E27FC236}">
                    <a16:creationId xmlns:a16="http://schemas.microsoft.com/office/drawing/2014/main" id="{F6B6CAAC-C127-48D2-B28C-3FE53041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8" y="3932"/>
                <a:ext cx="1983" cy="176"/>
                <a:chOff x="2073" y="3932"/>
                <a:chExt cx="1961" cy="174"/>
              </a:xfrm>
            </p:grpSpPr>
            <p:sp>
              <p:nvSpPr>
                <p:cNvPr id="36" name="AutoShape 19">
                  <a:extLst>
                    <a:ext uri="{FF2B5EF4-FFF2-40B4-BE49-F238E27FC236}">
                      <a16:creationId xmlns:a16="http://schemas.microsoft.com/office/drawing/2014/main" id="{331E7F39-03A9-42B0-BDD4-2B12DF27C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3" y="4106"/>
                  <a:ext cx="19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AutoShape 18">
                  <a:extLst>
                    <a:ext uri="{FF2B5EF4-FFF2-40B4-BE49-F238E27FC236}">
                      <a16:creationId xmlns:a16="http://schemas.microsoft.com/office/drawing/2014/main" id="{E5E43889-CBF7-4A6D-B8D4-CFE7DD49E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3" y="3932"/>
                  <a:ext cx="0" cy="1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AutoShape 17">
                  <a:extLst>
                    <a:ext uri="{FF2B5EF4-FFF2-40B4-BE49-F238E27FC236}">
                      <a16:creationId xmlns:a16="http://schemas.microsoft.com/office/drawing/2014/main" id="{C12A4ABD-1F80-4222-AA73-49BD83410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4" y="3932"/>
                  <a:ext cx="0" cy="1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1FD884FA-D536-4337-8E81-1338D737A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5" y="3861"/>
                <a:ext cx="262" cy="2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3" name="Arc 13">
              <a:extLst>
                <a:ext uri="{FF2B5EF4-FFF2-40B4-BE49-F238E27FC236}">
                  <a16:creationId xmlns:a16="http://schemas.microsoft.com/office/drawing/2014/main" id="{7003ADE6-A70A-4E14-B07F-D1ACFBD60BB8}"/>
                </a:ext>
              </a:extLst>
            </p:cNvPr>
            <p:cNvSpPr>
              <a:spLocks/>
            </p:cNvSpPr>
            <p:nvPr/>
          </p:nvSpPr>
          <p:spPr bwMode="auto">
            <a:xfrm rot="-2187728">
              <a:off x="4841" y="6146"/>
              <a:ext cx="623" cy="7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944"/>
                <a:gd name="T1" fmla="*/ 0 h 21600"/>
                <a:gd name="T2" fmla="*/ 19944 w 19944"/>
                <a:gd name="T3" fmla="*/ 13306 h 21600"/>
                <a:gd name="T4" fmla="*/ 0 w 199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44" h="21600" fill="none" extrusionOk="0">
                  <a:moveTo>
                    <a:pt x="0" y="0"/>
                  </a:moveTo>
                  <a:cubicBezTo>
                    <a:pt x="8725" y="0"/>
                    <a:pt x="16593" y="5249"/>
                    <a:pt x="19944" y="13305"/>
                  </a:cubicBezTo>
                </a:path>
                <a:path w="19944" h="21600" stroke="0" extrusionOk="0">
                  <a:moveTo>
                    <a:pt x="0" y="0"/>
                  </a:moveTo>
                  <a:cubicBezTo>
                    <a:pt x="8725" y="0"/>
                    <a:pt x="16593" y="5249"/>
                    <a:pt x="19944" y="133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Rectangle 34">
            <a:extLst>
              <a:ext uri="{FF2B5EF4-FFF2-40B4-BE49-F238E27FC236}">
                <a16:creationId xmlns:a16="http://schemas.microsoft.com/office/drawing/2014/main" id="{7AE0DA25-3114-4257-904E-585521AF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64930"/>
            <a:ext cx="1197947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 предложенным моделям составить слова, однокоренные слову 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МОРЕ.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58057215-D69B-4937-A2C9-C0809BCF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7" y="45090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D6D31D-1326-4DB6-967E-69F107EC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61" y="-35653"/>
            <a:ext cx="9487949" cy="71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8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C3F679-4315-40CF-9115-8A6430D9347F}"/>
              </a:ext>
            </a:extLst>
          </p:cNvPr>
          <p:cNvSpPr/>
          <p:nvPr/>
        </p:nvSpPr>
        <p:spPr>
          <a:xfrm>
            <a:off x="2705492" y="2967335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981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BE922A-5D9A-47AD-BC99-8039C9CC1801}"/>
              </a:ext>
            </a:extLst>
          </p:cNvPr>
          <p:cNvSpPr/>
          <p:nvPr/>
        </p:nvSpPr>
        <p:spPr>
          <a:xfrm>
            <a:off x="2199169" y="394872"/>
            <a:ext cx="8280920" cy="535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Системно-</a:t>
            </a: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деятельностный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подход</a:t>
            </a:r>
            <a:r>
              <a:rPr lang="ru-RU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подразумевает выстраивание совместной деятельности учащихся и учителя на всех этапах урока таким образом, чтобы цель урока стала личной целью ученика, чтобы ученик сам, используя различные средства, планировал свою деятельность и чтобы результат урока стал значимым 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для самого ученика.</a:t>
            </a:r>
            <a:endParaRPr lang="ru-RU" sz="32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751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1B7EFA-A100-40FE-AACC-3EA20AE885BD}"/>
              </a:ext>
            </a:extLst>
          </p:cNvPr>
          <p:cNvSpPr/>
          <p:nvPr/>
        </p:nvSpPr>
        <p:spPr>
          <a:xfrm>
            <a:off x="323528" y="1196752"/>
            <a:ext cx="11697896" cy="535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учитель планирует свою деятельность и деятельность учащихся, четко формулирует тему, цель, задачи урока;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учитель подводит обучающихся к самостоятельному определению цели и задач урока;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урок, должен быть проблемным и развивающим, на уроке важно осуществлять индивидуальный подход каждому ученику;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урок, должен содержать разные виды деятельности;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урок, должен стимулировать развитие познавательной активности ученика. современный урок развивает у детей креативное мышление;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современный урок воспитывает думающего ученика-интеллектуала.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урок предполагает сотрудничество, взаимопонимание, атмосферу радости и увлеченности.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BAE8FF-D4C0-4EE7-A59B-E5999D03CEF3}"/>
              </a:ext>
            </a:extLst>
          </p:cNvPr>
          <p:cNvSpPr/>
          <p:nvPr/>
        </p:nvSpPr>
        <p:spPr>
          <a:xfrm>
            <a:off x="2662604" y="-3577"/>
            <a:ext cx="7019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Требования к уроку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в контексте реализации ФГОС  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877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7C61C8-6137-48CB-A394-591A334C36FF}"/>
              </a:ext>
            </a:extLst>
          </p:cNvPr>
          <p:cNvSpPr/>
          <p:nvPr/>
        </p:nvSpPr>
        <p:spPr>
          <a:xfrm>
            <a:off x="3001545" y="91465"/>
            <a:ext cx="579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SMART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цели урока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67A7D-BBEC-4C5B-8FD9-8E31A306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81" y="1405908"/>
            <a:ext cx="822421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7DC24-6247-452B-9ED6-6001BEFD9F41}"/>
              </a:ext>
            </a:extLst>
          </p:cNvPr>
          <p:cNvSpPr txBox="1"/>
          <p:nvPr/>
        </p:nvSpPr>
        <p:spPr>
          <a:xfrm>
            <a:off x="2430927" y="436131"/>
            <a:ext cx="7704856" cy="478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3600" b="1" dirty="0">
                <a:solidFill>
                  <a:prstClr val="black"/>
                </a:solidFill>
                <a:latin typeface="Garamond" panose="02020404030301010803"/>
              </a:rPr>
              <a:t>Ошибки учителей</a:t>
            </a: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70C0"/>
                </a:solidFill>
                <a:latin typeface="Garamond" panose="02020404030301010803"/>
              </a:rPr>
              <a:t>1.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«Познакомить учащихся с  условными обозначениями на карте» </a:t>
            </a: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«Познакомить учащихся с  понятием о синонимах»</a:t>
            </a: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D97828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3600" dirty="0">
                <a:solidFill>
                  <a:srgbClr val="D97828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«Ученики узнают о героях Великой отечественной войны»</a:t>
            </a:r>
            <a:endParaRPr lang="ru-RU" sz="3600" dirty="0">
              <a:solidFill>
                <a:srgbClr val="D97828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endParaRPr lang="ru-RU" dirty="0">
              <a:solidFill>
                <a:prstClr val="black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74475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D77894-A3E4-4406-A392-53073851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94" y="554487"/>
            <a:ext cx="7706012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7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A593AB-CF2D-444B-903C-032397E3B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26" y="487425"/>
            <a:ext cx="6767147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96DA3A-9F0C-43A2-8B5F-DA215F121FFB}"/>
              </a:ext>
            </a:extLst>
          </p:cNvPr>
          <p:cNvSpPr txBox="1"/>
          <p:nvPr/>
        </p:nvSpPr>
        <p:spPr>
          <a:xfrm>
            <a:off x="251670" y="713064"/>
            <a:ext cx="1183686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Чистописание.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доске: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ре..кий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..кий.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-Написание какой буквы мы будем отрабатывать на чистописании вы узнаете, если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какая одна и та же буква встречается  в этих словах.(д)Как определили?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-Дайте характеристику звуку, который обозначается буквой (согласный,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звонкий, парный).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Постановка учебной проблемы.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-Понаблюдаем, какой звук слышим в этих словах на месте пропущенной буквы.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Выделим корень в каждом слове.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[т]        [т]        [-]        [т]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ре..кий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..ка, сер..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..кий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-Какое слово лишнее и почему? (Лишнее слово сердце, т.к. в этом слове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не произносится на месте пропущенной буквы, остальные слова на парный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звонкий-глухой согласный в корне слова)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 Выявление места и причины затруднения 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-Определите тему урока( Написание слов, где согласный звук в корне не произносится)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4F90BB-5D93-43ED-87F4-6B6C79B12653}"/>
              </a:ext>
            </a:extLst>
          </p:cNvPr>
          <p:cNvSpPr/>
          <p:nvPr/>
        </p:nvSpPr>
        <p:spPr>
          <a:xfrm>
            <a:off x="2454721" y="0"/>
            <a:ext cx="75845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Допущена ошибка!</a:t>
            </a:r>
          </a:p>
        </p:txBody>
      </p:sp>
    </p:spTree>
    <p:extLst>
      <p:ext uri="{BB962C8B-B14F-4D97-AF65-F5344CB8AC3E}">
        <p14:creationId xmlns:p14="http://schemas.microsoft.com/office/powerpoint/2010/main" val="2993730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1026</Words>
  <Application>Microsoft Office PowerPoint</Application>
  <PresentationFormat>Широкоэкранный</PresentationFormat>
  <Paragraphs>112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2024-05-12T12:29:57Z</dcterms:created>
  <dcterms:modified xsi:type="dcterms:W3CDTF">2024-05-12T12:59:27Z</dcterms:modified>
</cp:coreProperties>
</file>