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9" r:id="rId4"/>
    <p:sldId id="270" r:id="rId5"/>
    <p:sldId id="268" r:id="rId6"/>
    <p:sldId id="258" r:id="rId7"/>
    <p:sldId id="260" r:id="rId8"/>
    <p:sldId id="261" r:id="rId9"/>
    <p:sldId id="263" r:id="rId10"/>
    <p:sldId id="259" r:id="rId11"/>
    <p:sldId id="271" r:id="rId12"/>
    <p:sldId id="264" r:id="rId13"/>
    <p:sldId id="262" r:id="rId14"/>
    <p:sldId id="266" r:id="rId15"/>
    <p:sldId id="265" r:id="rId16"/>
    <p:sldId id="267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456" y="-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10.06.2024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10.06.2024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10.06.2024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10.06.2024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10.06.2024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10.06.2024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10.06.2024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92696"/>
            <a:ext cx="7772400" cy="5112568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оценочной деятельности в образовательной организации в связи с внедрением обновленных ФГОС НОО и ФНОС ООО. 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Проектирование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системы оценки достижения планируемых результатов НОО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483768" y="6093296"/>
            <a:ext cx="6400800" cy="409600"/>
          </a:xfrm>
        </p:spPr>
        <p:txBody>
          <a:bodyPr>
            <a:normAutofit fontScale="77500" lnSpcReduction="20000"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887376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404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404664"/>
            <a:ext cx="8712968" cy="619268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19.9. В соответствии с ФГОС НОО система оценки образовательной организации реализует системно-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деятельностный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уровневый и комплексный подходы к оценке образовательных достижений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19.10. </a:t>
            </a:r>
            <a:r>
              <a:rPr lang="ru-RU" sz="15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СДП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проявляется 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оценке способности 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 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решению учебно-познавательных и учебно-практических задач, а также в оценке уровня функциональной 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грамотности. СДП обеспечивается 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содержанием и критериями оценки, в качестве которых выступают планируемые результаты обучения, выраженные в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деятельностной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форме.</a:t>
            </a:r>
          </a:p>
          <a:p>
            <a:pPr marL="0" indent="0" algn="just">
              <a:buNone/>
            </a:pP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19.11. </a:t>
            </a:r>
            <a:r>
              <a:rPr lang="ru-RU" sz="15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Уровневый </a:t>
            </a:r>
            <a:r>
              <a:rPr lang="ru-RU" sz="15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подход 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оценке образовательных достижений обучающихся реализуется за счёт фиксации различных уровней достижения обучающимися планируемых результатов. Достижение базового уровня свидетельствует о способности обучающихся решать типовые учебные задачи, целенаправленно отрабатываемые со всеми обучающимися в ходе учебного процесса, выступает достаточным для продолжения обучения и усвоения последующего учебного материала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19.13. </a:t>
            </a:r>
            <a:r>
              <a:rPr lang="ru-RU" sz="15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Комплексный подход 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оценке образовательных достижений реализуется через:</a:t>
            </a:r>
          </a:p>
          <a:p>
            <a:pPr marL="0" indent="0" algn="just">
              <a:buNone/>
            </a:pP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оценку 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предметных и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метапредметных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результатов;</a:t>
            </a:r>
          </a:p>
          <a:p>
            <a:pPr marL="0" indent="0" algn="just">
              <a:buNone/>
            </a:pP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использование 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комплекса оценочных процедур как основы для оценки динамики индивидуальных образовательных достижений обучающихся 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итоговой оценки; 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использование 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контекстной информации (об особенностях обучающихся, условиях и процессе обучения и другие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ru-RU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использование 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разнообразных методов и форм оценки, взаимно дополняющих друг друга, в том числе оценок творческих работ, наблюдения;</a:t>
            </a:r>
          </a:p>
          <a:p>
            <a:pPr marL="0" indent="0" algn="just">
              <a:buNone/>
            </a:pP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использование 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 работы, обеспечивающих возможность включения 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самостоятельную оценочную деятельность (самоанализ, самооценка,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взаимооценка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indent="0" algn="just">
              <a:buNone/>
            </a:pP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использование 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мониторинга динамических показателей освоения умений </a:t>
            </a:r>
          </a:p>
          <a:p>
            <a:pPr marL="0" indent="0" algn="just">
              <a:buNone/>
            </a:pP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знаний, в том числе формируемых с использованием информационно-коммуникационных (цифровых) технологий. </a:t>
            </a:r>
          </a:p>
          <a:p>
            <a:pPr marL="0" indent="0" algn="just">
              <a:buNone/>
            </a:pPr>
            <a:endParaRPr lang="ru-RU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37627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435280" cy="6552728"/>
          </a:xfrm>
        </p:spPr>
        <p:txBody>
          <a:bodyPr>
            <a:normAutofit/>
          </a:bodyPr>
          <a:lstStyle/>
          <a:p>
            <a:pPr marL="0" lvl="0" indent="0" algn="just">
              <a:buNone/>
            </a:pPr>
            <a:r>
              <a:rPr lang="ru-RU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графике оценочных процедур, проводимых в общеобразовательной организации</a:t>
            </a:r>
          </a:p>
          <a:p>
            <a:pPr marL="0" lvl="0" indent="0" algn="just">
              <a:buNone/>
            </a:pPr>
            <a:r>
              <a:rPr lang="ru-RU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Рекомендовано:</a:t>
            </a:r>
          </a:p>
          <a:p>
            <a:pPr marL="0" lvl="0" indent="0" algn="just">
              <a:buNone/>
            </a:pPr>
            <a:r>
              <a:rPr lang="ru-RU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сформировать единый для общеобразовательной организации  график на учебный год либо на ближайшее полугодие с учетом оценочных процедур, запланированных  общеобразовательной организацией, и оценочных процедур федерального и регионального уровней (график может быть утвержден как отдельным документом, так и в рамках имеющихся локальных нормативных актов ОО, устанавливающих формы, периодичность, порядок текущего контроля успеваемости и промежуточной аттестации обучающихся);</a:t>
            </a:r>
          </a:p>
          <a:p>
            <a:pPr marL="0" lvl="0" indent="0" algn="just">
              <a:buNone/>
            </a:pPr>
            <a:r>
              <a:rPr lang="ru-RU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разместить сформированный график не позднее чем через 2 недели после начала учебного года либо после начала полугодия, на которое формируется график, на сайте ОО на главной странице подраздела «Документы» раздела «Сведения об образовательной организации» в виде электронного документа.</a:t>
            </a:r>
          </a:p>
          <a:p>
            <a:pPr marL="0" lvl="0" indent="0" algn="just">
              <a:buNone/>
            </a:pPr>
            <a:r>
              <a:rPr lang="ru-RU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График может быть скорректирован при наличии изменений учебного плана, вызванных:</a:t>
            </a:r>
          </a:p>
          <a:p>
            <a:pPr marL="0" lvl="0" indent="0" algn="just">
              <a:buNone/>
            </a:pPr>
            <a:r>
              <a:rPr lang="ru-RU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эпидемиологической ситуацией;</a:t>
            </a:r>
          </a:p>
          <a:p>
            <a:pPr marL="0" lvl="0" indent="0" algn="just">
              <a:buNone/>
            </a:pPr>
            <a:r>
              <a:rPr lang="ru-RU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участием общеобразовательной организации в проведении национальных или международных исследований качества образования;</a:t>
            </a:r>
          </a:p>
          <a:p>
            <a:pPr marL="0" lvl="0" indent="0" algn="just">
              <a:buNone/>
            </a:pPr>
            <a:r>
              <a:rPr lang="ru-RU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другими значимыми причинами.</a:t>
            </a:r>
          </a:p>
          <a:p>
            <a:pPr marL="0" lvl="0" indent="0" algn="just">
              <a:buNone/>
            </a:pPr>
            <a:r>
              <a:rPr lang="ru-RU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случае корректировки графика его актуальная версия размещается на сайте общеобразовательной организации.</a:t>
            </a:r>
          </a:p>
          <a:p>
            <a:pPr marL="0" lvl="0" indent="0" algn="just">
              <a:buNone/>
            </a:pPr>
            <a:endParaRPr lang="ru-RU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endParaRPr lang="ru-RU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491854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2034"/>
          </a:xfrm>
        </p:spPr>
        <p:txBody>
          <a:bodyPr>
            <a:normAutofit fontScale="90000"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концу обучения в 1 классе обучающийся научится: 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476672"/>
            <a:ext cx="8856984" cy="6192688"/>
          </a:xfrm>
        </p:spPr>
        <p:txBody>
          <a:bodyPr>
            <a:normAutofit fontScale="40000" lnSpcReduction="20000"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различать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слово и предложение; вычленять слова из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предложений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вычленять звуки из слова;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различать гласные и согласные звуки (в том числе различать в словах согласный звук [й’] и гласный звук [и]);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различать ударные и безударные гласные звуки;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различать согласные звуки: мягкие и твёрдые, звонкие и глухие (вне слова и в слове);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различать понятия «звук» и «буква»;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определять количество слогов в слове; делить слова на слоги (простые случаи: слова без стечения согласных); определять в слове ударный слог;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обозначать на письме мягкость согласных звуков буквами е, ё, ю, я и буквой ь в конце слова;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правильно называть буквы русского алфавита; использовать знание последовательности букв русского алфавита для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упорядочения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небольшого списка слов;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писать аккуратным разборчивым почерком без искажений прописные и строчные буквы, соединения букв, слова;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применять изученные правила правописания: раздельное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написание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слов в предложении; знаки препинания в конце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предложения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точка, вопросительный и восклицательный знаки; прописная буква в начале предложения и в именах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собственных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(именах и фамилиях людей, кличках животных); перенос слов по слогам (простые случаи: слова из слогов типа «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согласный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гласный»); гласные после шипящих в сочетаниях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ши (в положении под ударением),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ща, чу,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непроверяемые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гласные и согласные (перечень слов в орфографическом словаре учебника);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правильно списывать (без пропусков и искажений букв)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слова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предложения, тексты объёмом не более 25 слов;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писать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 диктовку (без пропусков и искажений букв)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слова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предложения из 3—5 слов, тексты объёмом не более 20 слов, правописание которых не расходится с произношением;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находить и исправлять ошибки на изученные правила,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описки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понимать прослушанный текст;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читать вслух и про себя (с пониманием) короткие тексты с соблюдением интонации и пауз в соответствии со знаками препинания в конце предложения;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находить в тексте слова, значение которых требует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уточнения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составлять предложение из набора форм слов;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устно составлять текст из 3—5 предложений по сюжетным картинкам и на основе наблюдений;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использовать изученные понятия в процессе решения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учебных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задач.</a:t>
            </a:r>
          </a:p>
          <a:p>
            <a:pPr marL="514350" indent="-514350" algn="just">
              <a:buFont typeface="+mj-lt"/>
              <a:buAutoNum type="arabicPeriod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17013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4042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Русский язык, 1 класс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65801079"/>
              </p:ext>
            </p:extLst>
          </p:nvPr>
        </p:nvGraphicFramePr>
        <p:xfrm>
          <a:off x="179512" y="629777"/>
          <a:ext cx="8856983" cy="58697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807"/>
                <a:gridCol w="2174069"/>
                <a:gridCol w="2056644"/>
                <a:gridCol w="2448272"/>
                <a:gridCol w="1728191"/>
              </a:tblGrid>
              <a:tr h="2151151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Планируемые</a:t>
                      </a:r>
                      <a:r>
                        <a:rPr lang="ru-RU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результаты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Способ оценки (время,</a:t>
                      </a:r>
                      <a:r>
                        <a:rPr lang="ru-RU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кол-во заданий, форма)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Требования к выставлению отметок 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График оценочных процедур (в соответствии</a:t>
                      </a:r>
                      <a:r>
                        <a:rPr lang="ru-RU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 ТП и ПП) – отдельным приложением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1948761">
                <a:tc>
                  <a:txBody>
                    <a:bodyPr/>
                    <a:lstStyle/>
                    <a:p>
                      <a:r>
                        <a:rPr lang="ru-RU" dirty="0" smtClean="0"/>
                        <a:t>13</a:t>
                      </a:r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r>
                        <a:rPr lang="ru-RU" dirty="0" smtClean="0"/>
                        <a:t>8</a:t>
                      </a:r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r>
                        <a:rPr lang="ru-RU" dirty="0" smtClean="0"/>
                        <a:t>10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писать под диктовку (без пропусков и искажений букв) слова, предложения из 3—5 слов, тексты объёмом не более 20 слов, правописание которых не расходится с произношением;</a:t>
                      </a:r>
                    </a:p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обозначать на письме мягкость согласных звуков буквами е, ё, ю, я и буквой ь в конце слова;</a:t>
                      </a:r>
                    </a:p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писать аккуратным разборчивым почерком без искажений прописные и строчные буквы, соединения букв, слова;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Индивидуально, письменно, 4 предложения, 15 мин.</a:t>
                      </a:r>
                      <a:endParaRPr lang="ru-RU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Искажения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Пропуски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Разборчивый почерк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Аккуратность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Правильность начертания букв и соединений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Динамика </a:t>
                      </a:r>
                    </a:p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(3 работы – даты)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45211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4042"/>
          </a:xfrm>
        </p:spPr>
        <p:txBody>
          <a:bodyPr>
            <a:normAutofit fontScale="90000"/>
          </a:bodyPr>
          <a:lstStyle/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концу обучения во 2 классе у обучающегося будут сформированы следующие умения:</a:t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476672"/>
            <a:ext cx="8928992" cy="6336704"/>
          </a:xfr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buFont typeface="+mj-lt"/>
              <a:buAutoNum type="arabicPeriod"/>
            </a:pP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читать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записывать, сравнивать, упорядочивать числа в пределах 100;</a:t>
            </a:r>
          </a:p>
          <a:p>
            <a:pPr marL="0" indent="0" algn="just">
              <a:spcBef>
                <a:spcPts val="0"/>
              </a:spcBef>
              <a:buFont typeface="+mj-lt"/>
              <a:buAutoNum type="arabicPeriod"/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находить число большее или меньшее данного числа на заданное число (в пределах 100), большее данного числа в заданное число раз (в пределах 20);</a:t>
            </a:r>
          </a:p>
          <a:p>
            <a:pPr marL="0" indent="0" algn="just">
              <a:spcBef>
                <a:spcPts val="0"/>
              </a:spcBef>
              <a:buFont typeface="+mj-lt"/>
              <a:buAutoNum type="arabicPeriod"/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устанавливать и соблюдать порядок при вычислении значения числового выражения (со скобками или без скобок), содержащего действия сложения и вычитания в пределах 100;</a:t>
            </a:r>
          </a:p>
          <a:p>
            <a:pPr marL="0" indent="0" algn="just">
              <a:spcBef>
                <a:spcPts val="0"/>
              </a:spcBef>
              <a:buFont typeface="+mj-lt"/>
              <a:buAutoNum type="arabicPeriod"/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выполнять арифметические действия: сложение и вычитание, в пределах 100 – устно и письменно, умножение и деление в пределах 50 с использованием таблицы умножения;</a:t>
            </a:r>
          </a:p>
          <a:p>
            <a:pPr marL="0" indent="0" algn="just">
              <a:spcBef>
                <a:spcPts val="0"/>
              </a:spcBef>
              <a:buFont typeface="+mj-lt"/>
              <a:buAutoNum type="arabicPeriod"/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называть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различать компоненты действий умножения (множители, произведение), деления (делимое, делитель, частное);</a:t>
            </a:r>
          </a:p>
          <a:p>
            <a:pPr marL="0" indent="0" algn="just">
              <a:spcBef>
                <a:spcPts val="0"/>
              </a:spcBef>
              <a:buFont typeface="+mj-lt"/>
              <a:buAutoNum type="arabicPeriod"/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находить неизвестный компонент сложения, вычитания;</a:t>
            </a:r>
          </a:p>
          <a:p>
            <a:pPr marL="0" indent="0" algn="just">
              <a:spcBef>
                <a:spcPts val="0"/>
              </a:spcBef>
              <a:buFont typeface="+mj-lt"/>
              <a:buAutoNum type="arabicPeriod"/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использовать при выполнении практических заданий единицы величин длины (сантиметр, дециметр, метр), массы (килограмм), времени (минута, час), стоимости (рубль, копейка);</a:t>
            </a:r>
          </a:p>
          <a:p>
            <a:pPr marL="0" indent="0" algn="just">
              <a:spcBef>
                <a:spcPts val="0"/>
              </a:spcBef>
              <a:buFont typeface="+mj-lt"/>
              <a:buAutoNum type="arabicPeriod"/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определять с помощью измерительных инструментов длину, определять время с помощью часов;</a:t>
            </a:r>
          </a:p>
          <a:p>
            <a:pPr marL="0" indent="0" algn="just">
              <a:spcBef>
                <a:spcPts val="0"/>
              </a:spcBef>
              <a:buFont typeface="+mj-lt"/>
              <a:buAutoNum type="arabicPeriod"/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сравнивать величины длины, массы, времени, стоимости, устанавливая между ними соотношение «больше или меньше на»;</a:t>
            </a:r>
          </a:p>
          <a:p>
            <a:pPr marL="0" indent="0" algn="just">
              <a:spcBef>
                <a:spcPts val="0"/>
              </a:spcBef>
              <a:buFont typeface="+mj-lt"/>
              <a:buAutoNum type="arabicPeriod"/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решать текстовые задачи в одно-два действия: представлять задачу (краткая запись, рисунок, таблица или другая модель), планировать ход решения текстовой задачи в два действия, оформлять его в виде арифметического действия или действий, записывать ответ;</a:t>
            </a:r>
          </a:p>
          <a:p>
            <a:pPr marL="0" indent="0" algn="just">
              <a:spcBef>
                <a:spcPts val="0"/>
              </a:spcBef>
              <a:buFont typeface="+mj-lt"/>
              <a:buAutoNum type="arabicPeriod"/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различать и называть геометрические фигуры: прямой угол, ломаную, многоугольник;</a:t>
            </a:r>
          </a:p>
          <a:p>
            <a:pPr marL="0" indent="0" algn="just">
              <a:spcBef>
                <a:spcPts val="0"/>
              </a:spcBef>
              <a:buFont typeface="+mj-lt"/>
              <a:buAutoNum type="arabicPeriod"/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бумаге в клетку изображать ломаную, многоугольник, чертить с помощью линейки или угольника прямой угол, прямоугольник с заданными длинами сторон;</a:t>
            </a:r>
          </a:p>
          <a:p>
            <a:pPr marL="0" indent="0" algn="just">
              <a:spcBef>
                <a:spcPts val="0"/>
              </a:spcBef>
              <a:buFont typeface="+mj-lt"/>
              <a:buAutoNum type="arabicPeriod"/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выполнять измерение длин реальных объектов с помощью линейки;</a:t>
            </a:r>
          </a:p>
          <a:p>
            <a:pPr marL="0" indent="0" algn="just">
              <a:spcBef>
                <a:spcPts val="0"/>
              </a:spcBef>
              <a:buFont typeface="+mj-lt"/>
              <a:buAutoNum type="arabicPeriod"/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находить длину ломаной, состоящей из двух-трёх звеньев, периметр прямоугольника (квадрата);</a:t>
            </a:r>
          </a:p>
          <a:p>
            <a:pPr marL="0" indent="0" algn="just">
              <a:spcBef>
                <a:spcPts val="0"/>
              </a:spcBef>
              <a:buFont typeface="+mj-lt"/>
              <a:buAutoNum type="arabicPeriod"/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распознавать верные (истинные) и   неверные   (ложные)   утверждения со словами «все», «каждый»;</a:t>
            </a:r>
          </a:p>
          <a:p>
            <a:pPr marL="0" indent="0" algn="just">
              <a:spcBef>
                <a:spcPts val="0"/>
              </a:spcBef>
              <a:buFont typeface="+mj-lt"/>
              <a:buAutoNum type="arabicPeriod"/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проводить одно-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двухшаговые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логические рассуждения и делать выводы;</a:t>
            </a:r>
          </a:p>
          <a:p>
            <a:pPr marL="0" indent="0" algn="just">
              <a:spcBef>
                <a:spcPts val="0"/>
              </a:spcBef>
              <a:buFont typeface="+mj-lt"/>
              <a:buAutoNum type="arabicPeriod"/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находить общий признак группы математических объектов (чисел, величин, геометрических фигур);</a:t>
            </a:r>
          </a:p>
          <a:p>
            <a:pPr marL="0" indent="0" algn="just">
              <a:spcBef>
                <a:spcPts val="0"/>
              </a:spcBef>
              <a:buFont typeface="+mj-lt"/>
              <a:buAutoNum type="arabicPeriod"/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находить закономерность в ряду объектов (чисел, геометрических фигур); представлять информацию в заданной форме: дополнять текст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числами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заполнять строку или столбец таблицы, указывать числовые данные на рисунке (изображении геометрических фигур);</a:t>
            </a:r>
          </a:p>
          <a:p>
            <a:pPr marL="0" indent="0" algn="just">
              <a:spcBef>
                <a:spcPts val="0"/>
              </a:spcBef>
              <a:buFont typeface="+mj-lt"/>
              <a:buAutoNum type="arabicPeriod"/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сравнивать группы объектов (находить общее, различное); обнаруживать модели геометрических фигур в окружающем мире; подбирать примеры, подтверждающие суждение, ответ;</a:t>
            </a:r>
          </a:p>
          <a:p>
            <a:pPr marL="0" indent="0" algn="just">
              <a:spcBef>
                <a:spcPts val="0"/>
              </a:spcBef>
              <a:buFont typeface="+mj-lt"/>
              <a:buAutoNum type="arabicPeriod"/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составлять (дополнять) текстовую задачу; </a:t>
            </a:r>
            <a:endPara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Font typeface="+mj-lt"/>
              <a:buAutoNum type="arabicPeriod"/>
            </a:pP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проверять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правильность вычисления, измерения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23796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4042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Математика, 2 класс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65346979"/>
              </p:ext>
            </p:extLst>
          </p:nvPr>
        </p:nvGraphicFramePr>
        <p:xfrm>
          <a:off x="179512" y="629777"/>
          <a:ext cx="8856983" cy="56563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807"/>
                <a:gridCol w="2174069"/>
                <a:gridCol w="2128652"/>
                <a:gridCol w="2016224"/>
                <a:gridCol w="2088231"/>
              </a:tblGrid>
              <a:tr h="2151151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Планируемые</a:t>
                      </a:r>
                      <a:r>
                        <a:rPr lang="ru-RU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результаты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Способ оценки (время,</a:t>
                      </a:r>
                      <a:r>
                        <a:rPr lang="ru-RU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кол-во заданий, форма)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Требования к выставлению отметок 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График оценочных процедур (в соответствии</a:t>
                      </a:r>
                      <a:r>
                        <a:rPr lang="ru-RU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 ТП и ПП) – отдельным приложением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1948761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выполнять арифметические действия</a:t>
                      </a:r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сложение и вычитание, в пределах 100 – устно и письменно, </a:t>
                      </a:r>
                      <a:r>
                        <a:rPr lang="ru-RU" sz="1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умножение и деление в пределах 50 с использованием таблицы умножения;</a:t>
                      </a:r>
                    </a:p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называть и различать компоненты действий умножения (множители, произведение), деления (делимое, делитель, частное);</a:t>
                      </a:r>
                    </a:p>
                    <a:p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 выражений,</a:t>
                      </a:r>
                      <a:r>
                        <a:rPr lang="ru-RU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письменно, индивидуально, </a:t>
                      </a:r>
                    </a:p>
                    <a:p>
                      <a:r>
                        <a:rPr lang="ru-RU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Задания с классификацией выражений  по указанным компонентам (напр., выбери выражения, в которых</a:t>
                      </a:r>
                      <a:endParaRPr lang="ru-RU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97955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274042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ИЗО</a:t>
            </a:r>
            <a:r>
              <a:rPr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2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548680"/>
            <a:ext cx="8928992" cy="557748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Модуль «Графика»</a:t>
            </a:r>
          </a:p>
          <a:p>
            <a:pPr marL="0" indent="0" algn="just">
              <a:buNone/>
            </a:pP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Модуль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«Живопись»</a:t>
            </a:r>
          </a:p>
          <a:p>
            <a:pPr marL="0" indent="0" algn="just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Модуль «Живопись»</a:t>
            </a:r>
          </a:p>
          <a:p>
            <a:pPr marL="0" indent="0" algn="just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Осваивать навыки работы цветом, навыки смешения красок, пастозное плотное и прозрачное нанесение краски; осваивать разный характер мазков и движений кистью, навыки создания выразительной фактуры и кроющие качества гуаши.</a:t>
            </a:r>
          </a:p>
          <a:p>
            <a:pPr marL="0" indent="0" algn="just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Приобретать опыт работы акварельной краской и понимать особенности работы прозрачной краской.</a:t>
            </a:r>
          </a:p>
          <a:p>
            <a:pPr marL="0" indent="0" algn="just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Знать названия основных и составных цветов и способы получения разных оттенков составного цвета.</a:t>
            </a:r>
          </a:p>
          <a:p>
            <a:pPr marL="0" indent="0" algn="just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Различать и сравнивать тёмные и светлые оттенки цвета; осваивать смешение цветных красок с белой и чёрной (для изменения их тона).</a:t>
            </a:r>
          </a:p>
          <a:p>
            <a:pPr marL="0" indent="0" algn="just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Знать о делении цветов на тёплые и холодные; уметь различать и сравнивать тёплые и холодные оттенки цвета.</a:t>
            </a:r>
          </a:p>
          <a:p>
            <a:pPr marL="0" indent="0" algn="just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Осваивать эмоциональную выразительность цвета: цвет звонкий и яркий, радостный; цвет мягкий, «глухой» и мрачный и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другое.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Приобретать опыт создания пейзажей, передающих разные состояния погоды (например, туман, грозу) на основе изменения тонального звучания цвета, приобретать опыт передачи разного цветового состояния моря.</a:t>
            </a:r>
          </a:p>
          <a:p>
            <a:pPr marL="0" indent="0" algn="just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Уметь в изображении сказочных персонажей выразить их характер (герои сказок добрые и злые, нежные и грозные); обсуждать, объяснять, какими художественными средствами удалось показать характер сказочных персонажей.</a:t>
            </a:r>
          </a:p>
          <a:p>
            <a:pPr marL="0" indent="0" algn="just">
              <a:buNone/>
            </a:pP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Модуль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«Скульптура»</a:t>
            </a:r>
          </a:p>
          <a:p>
            <a:pPr marL="0" indent="0" algn="just">
              <a:buNone/>
            </a:pP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Модуль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«Декоративно-прикладное искусство»</a:t>
            </a:r>
          </a:p>
          <a:p>
            <a:pPr marL="0" indent="0" algn="just">
              <a:buNone/>
            </a:pP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Модуль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«Восприятие произведений искусства»</a:t>
            </a:r>
          </a:p>
          <a:p>
            <a:pPr marL="0" indent="0" algn="just">
              <a:buNone/>
            </a:pP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Модуль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«Азбука цифровой графики»</a:t>
            </a:r>
          </a:p>
          <a:p>
            <a:pPr marL="0" indent="0" algn="just">
              <a:buNone/>
            </a:pP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74997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203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ФОП НОО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19.1. ФГОС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НОО определяет основные требования к образовательным результатам обучающихся и средствам оценки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их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достижения.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19.2. Система оценки достижения планируемых результатов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(СО) … служит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основой при разработке образовательной организацией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соответствующего локального акта. </a:t>
            </a:r>
            <a:endParaRPr lang="ru-RU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19.3.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функции: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ориентация образовательного процесса на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достижение планируемых результатов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освоения ФОП НОО 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обеспечение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эффективной обратной 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связи.</a:t>
            </a:r>
            <a:endParaRPr 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9994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365129"/>
            <a:ext cx="8784975" cy="1325563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оценки результатов и оценочных процедур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(Письмо 01.169/08-01о06.08.2021)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52536" y="1825687"/>
            <a:ext cx="11449272" cy="520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967701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640960" cy="633670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Примечание. Согласно Рекомендациям, оценочные процедуры — это контрольные, проверочные и диагностические работы, которые выполняются всеми обучающимися в классе одновременно и длительность которых не менее 30 минут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Контрольные, проверочные работы -форма текущего контроля и промежуточной аттестации, нацеленная на оценку достижения результатов; диагностическая работа – форма оценки или мониторинга результатов, нацеленная на выявление уровня и качества подготовки, включая достижение требований к результатам, а также факторы, обусловливающие выявленные результаты.</a:t>
            </a:r>
          </a:p>
          <a:p>
            <a:pPr marL="0" indent="0" algn="just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Оценочные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процедуры бывают трех уровней: федеральные, региональные и проводимые общеобразовательной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организацией (ВСОКО).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Уровень ОО –форма, порядок, периодичность 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устанавливаются самостоятельно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ОО ( ст. 30, ч.2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3558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88640"/>
            <a:ext cx="8928992" cy="593752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проводить оценочные процедуры по каждому учебному предмету в одной параллели классов не чаще 1 раза в 2,5 недели;</a:t>
            </a:r>
          </a:p>
          <a:p>
            <a:pPr marL="0" indent="0" algn="just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объем учебного времени, затрачиваемого на проведение оценочных процедур, не должен превышать 10% от всего объема учебного времени, отводимого на изучение данного учебного предмета в данной параллели в текущем учебном году;</a:t>
            </a:r>
          </a:p>
          <a:p>
            <a:pPr marL="0" indent="0" algn="just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не проводить оценочные процедуры на первом и последнем уроках, за исключением учебных предметов, по которым проводится не более 1 урока в неделю, причем этот урок является первым или последним в расписании;</a:t>
            </a:r>
          </a:p>
          <a:p>
            <a:pPr marL="0" indent="0" algn="just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не проводить для обучающихся одного класса более 1 оценочной процедуры в день;</a:t>
            </a:r>
          </a:p>
          <a:p>
            <a:pPr marL="0" indent="0" algn="just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исключить «натаскивание» обучающихся, проведение «предварительных» контрольных или проверочных работ непосредственно перед планируемой датой проведения оценочной процедуры;</a:t>
            </a:r>
          </a:p>
          <a:p>
            <a:pPr marL="0" indent="0" algn="just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не использовать для проведения оценочных процедур копии листов с заданиями, полученные в результате ксерографии, можно  использовать материалы, распечатанные на принтере с высоким разрешением, типографские бланки, учебники, записи на доске и т.п.;</a:t>
            </a:r>
          </a:p>
          <a:p>
            <a:pPr marL="0" indent="0" algn="just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при проведении оценочной процедуры учитывать необходимость реализации в рамках учебного процесса таких этапов, как проверка работ обучающихся, формирование массива результатов оценочной процедуры, анализ результатов учителем, разбор ошибок, допущенных обучающимися при выполнении работы, отработка выявленных проблем, при необходимости — повторение и закрепление материала.</a:t>
            </a:r>
          </a:p>
          <a:p>
            <a:pPr marL="0" indent="0" algn="just">
              <a:buNone/>
            </a:pP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89425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692696"/>
            <a:ext cx="8640960" cy="59766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19.7. Внутренняя оценка включает:</a:t>
            </a:r>
          </a:p>
          <a:p>
            <a:pPr algn="just"/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стартовую диагностику;</a:t>
            </a:r>
          </a:p>
          <a:p>
            <a:pPr algn="just"/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текущую и тематическую оценки;</a:t>
            </a:r>
          </a:p>
          <a:p>
            <a:pPr algn="just"/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итоговую оценку;</a:t>
            </a:r>
          </a:p>
          <a:p>
            <a:pPr algn="just"/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промежуточную аттестацию;</a:t>
            </a:r>
          </a:p>
          <a:p>
            <a:pPr algn="just"/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психолого-педагогическое наблюдение;</a:t>
            </a:r>
          </a:p>
          <a:p>
            <a:pPr algn="just"/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внутренний мониторинг образовательных достижений обучающихся.</a:t>
            </a:r>
          </a:p>
          <a:p>
            <a:pPr algn="just"/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577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60648"/>
            <a:ext cx="8712968" cy="640871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19.34. Оценка предметных результатов освоения ООП НОО осуществляется учителем в ходе процедур текущего, тематического, промежуточного и итогового контроля.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19.35. Особенности оценки предметных результатов по отдельному учебному предмету фиксируются в приложении к ООП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НОО. Описание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оценки предметных результатов по отдельному учебному предмету должно включать: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список итоговых планируемых результатов с указанием этапов 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их формирования и способов оценки (например, текущая (тематическая);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устно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(письменно), практика);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к выставлению отметок за промежуточную аттестацию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(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необходимости – с учётом степени значимости отметок за отдельные оценочные процедуры);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график контрольных мероприятий. 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02318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203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332656"/>
            <a:ext cx="8496944" cy="5793507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19.37.1. Текущая оценка может быть формирующей (поддерживающей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направляющей усилия обучающегося, включающей его в самостоятельную оценочную деятельность) и диагностической, способствующей выявлению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осознанию учителем и обучающимся существующих проблем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обучении.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19.37.2. Объектом текущей оценки являются тематические планируемые результаты, этапы освоения которых зафиксированы в тематическом планировании по учебному предмету.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19.37.3. В текущей оценке используются различные формы и методы проверки (устные и письменные опросы, практические работы, творческие работы, индивидуальные и групповые формы, само- 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взаимооценка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рефлексия, листы продвижения и другие) с учётом особенностей учебного предмета. </a:t>
            </a:r>
          </a:p>
          <a:p>
            <a:pPr marL="0" indent="0" algn="just"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60133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203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404664"/>
            <a:ext cx="8784976" cy="612068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19.38. Тематическая оценка направлена на оценку уровня достижения обучающимися тематических планируемых результатов по учебному предмету.</a:t>
            </a:r>
          </a:p>
          <a:p>
            <a:pPr marL="0" indent="0" algn="just">
              <a:buNone/>
            </a:pP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19.39. Промежуточная аттестация обучающихся проводится, </a:t>
            </a:r>
            <a:r>
              <a:rPr lang="ru-RU" sz="2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начиная </a:t>
            </a:r>
            <a:r>
              <a:rPr lang="ru-RU" sz="21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 </a:t>
            </a:r>
            <a:r>
              <a:rPr lang="ru-RU" sz="2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класса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конце каждого учебного периода по каждому изучаемому учебному предмету. </a:t>
            </a:r>
          </a:p>
          <a:p>
            <a:pPr marL="0" indent="0" algn="just">
              <a:buNone/>
            </a:pP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19.40. Промежуточная аттестация обучающихся проводится на основе результатов накопленной оценки и результатов выполнения тематических проверочных работ и фиксируется в классном журнале.</a:t>
            </a:r>
          </a:p>
          <a:p>
            <a:pPr marL="0" indent="0" algn="just">
              <a:buNone/>
            </a:pP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19.41. Промежуточная оценка, фиксирующая достижение предметных планируемых результатов и универсальных учебных действий, является основанием для перевода обучающихся в следующий класс. </a:t>
            </a:r>
            <a:endParaRPr lang="ru-RU" sz="2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19.42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Итоговая оценка является процедурой внутренней оценки образовательной организации и складывается из результатов накопленной оценки </a:t>
            </a:r>
            <a:r>
              <a:rPr 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итоговой работы по учебному предмету. Предметом итоговой оценки является способность обучающихся решать учебно-познавательные и учебно-практические задачи, построенные на основном содержании учебного предмета </a:t>
            </a:r>
            <a:r>
              <a:rPr 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учётом формируемых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метапредметных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действий.</a:t>
            </a:r>
          </a:p>
          <a:p>
            <a:pPr marL="0" indent="0" algn="just">
              <a:buNone/>
            </a:pPr>
            <a:endParaRPr lang="ru-RU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892404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289</TotalTime>
  <Words>2447</Words>
  <Application>Microsoft Office PowerPoint</Application>
  <PresentationFormat>Экран (4:3)</PresentationFormat>
  <Paragraphs>164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Изменение оценочной деятельности в образовательной организации в связи с внедрением обновленных ФГОС НОО и ФНОС ООО.  Проектирование системы оценки достижения планируемых результатов НОО</vt:lpstr>
      <vt:lpstr>ФОП НОО</vt:lpstr>
      <vt:lpstr>Особенности оценки результатов и оценочных процедур (Письмо 01.169/08-01о06.08.2021)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К концу обучения в 1 классе обучающийся научится:  </vt:lpstr>
      <vt:lpstr>Русский язык, 1 класс</vt:lpstr>
      <vt:lpstr>К концу обучения во 2 классе у обучающегося будут сформированы следующие умения: </vt:lpstr>
      <vt:lpstr>Математика, 2 класс</vt:lpstr>
      <vt:lpstr>ИЗО,  2 класс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Юлия А. Сеничева</dc:creator>
  <cp:lastModifiedBy>Юлия А. Сеничева</cp:lastModifiedBy>
  <cp:revision>18</cp:revision>
  <dcterms:created xsi:type="dcterms:W3CDTF">2024-05-27T02:06:04Z</dcterms:created>
  <dcterms:modified xsi:type="dcterms:W3CDTF">2024-06-09T23:58:11Z</dcterms:modified>
</cp:coreProperties>
</file>