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83" r:id="rId18"/>
    <p:sldId id="269" r:id="rId19"/>
    <p:sldId id="270" r:id="rId20"/>
    <p:sldId id="271" r:id="rId21"/>
    <p:sldId id="272" r:id="rId22"/>
    <p:sldId id="287" r:id="rId23"/>
    <p:sldId id="273" r:id="rId24"/>
    <p:sldId id="285" r:id="rId25"/>
    <p:sldId id="288" r:id="rId26"/>
    <p:sldId id="274" r:id="rId27"/>
    <p:sldId id="277" r:id="rId28"/>
    <p:sldId id="275" r:id="rId29"/>
    <p:sldId id="278" r:id="rId30"/>
    <p:sldId id="281" r:id="rId31"/>
    <p:sldId id="289" r:id="rId3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 varScale="1">
        <p:scale>
          <a:sx n="54" d="100"/>
          <a:sy n="54" d="100"/>
        </p:scale>
        <p:origin x="29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skevich_en\Desktop\&#1062;&#1053;&#1055;&#1055;&#1052;\&#1060;&#1080;&#1085;&#1075;&#1088;&#1072;&#1084;&#1086;&#1090;&#1085;&#1086;&#1089;&#1090;&#1100;\&#1055;&#1083;&#1072;&#1085;&#1099;%20&#1080;%20&#1084;&#1086;&#1085;&#1080;&#1090;&#1086;&#1088;&#1080;&#1085;&#1075;&#1080;%20&#1087;&#1086;%20&#1060;&#1080;&#1085;&#1075;&#1088;&#1072;&#1084;&#1091;\&#1084;&#1086;&#1085;&#1080;&#1090;&#1086;&#1088;&#1080;&#1085;&#1075;%201%20&#1087;&#1086;&#1083;&#1091;&#1075;&#1086;&#1076;&#1080;&#1077;%2024\&#1084;&#1086;&#1085;&#1080;&#1090;&#1086;&#1088;&#1080;&#1085;&#1075;%20&#1060;&#1080;&#1085;&#1043;%20&#1076;&#1072;&#1085;&#1085;&#1099;&#1077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75052117001697E-2"/>
          <c:y val="2.971102343036397E-2"/>
          <c:w val="0.92868826114836533"/>
          <c:h val="0.5113455172428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 Количество учебных программы и учебно-методические материалы по основам финансовой грамотности в рамках внеурочной деятельности, внедренных в ОО (подали)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Лист2!$B$2:$B$34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11</c:v>
                </c:pt>
                <c:pt idx="4">
                  <c:v>3</c:v>
                </c:pt>
                <c:pt idx="5">
                  <c:v>8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3</c:v>
                </c:pt>
                <c:pt idx="10">
                  <c:v>8</c:v>
                </c:pt>
                <c:pt idx="11">
                  <c:v>8</c:v>
                </c:pt>
                <c:pt idx="12">
                  <c:v>11</c:v>
                </c:pt>
                <c:pt idx="13">
                  <c:v>7</c:v>
                </c:pt>
                <c:pt idx="14">
                  <c:v>13</c:v>
                </c:pt>
                <c:pt idx="15">
                  <c:v>7</c:v>
                </c:pt>
                <c:pt idx="16">
                  <c:v>20</c:v>
                </c:pt>
                <c:pt idx="17">
                  <c:v>9</c:v>
                </c:pt>
                <c:pt idx="18">
                  <c:v>3</c:v>
                </c:pt>
                <c:pt idx="19">
                  <c:v>11</c:v>
                </c:pt>
                <c:pt idx="20">
                  <c:v>2</c:v>
                </c:pt>
                <c:pt idx="21">
                  <c:v>5</c:v>
                </c:pt>
                <c:pt idx="22">
                  <c:v>1</c:v>
                </c:pt>
                <c:pt idx="23">
                  <c:v>1</c:v>
                </c:pt>
                <c:pt idx="24">
                  <c:v>50</c:v>
                </c:pt>
                <c:pt idx="25">
                  <c:v>35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8</c:v>
                </c:pt>
                <c:pt idx="31">
                  <c:v>1</c:v>
                </c:pt>
                <c:pt idx="3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D-4D9D-A162-C65C72089A94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 Количество учебных программы и учебно-методические материалы по основам финансовой грамотности в рамках внеурочной деятельности, внедренных в ОО ( по факту)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Лист2!$C$2:$C$34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5</c:v>
                </c:pt>
                <c:pt idx="15">
                  <c:v>5</c:v>
                </c:pt>
                <c:pt idx="16">
                  <c:v>10</c:v>
                </c:pt>
                <c:pt idx="17">
                  <c:v>1</c:v>
                </c:pt>
                <c:pt idx="18">
                  <c:v>6</c:v>
                </c:pt>
                <c:pt idx="19">
                  <c:v>0</c:v>
                </c:pt>
                <c:pt idx="20">
                  <c:v>2</c:v>
                </c:pt>
                <c:pt idx="21">
                  <c:v>12</c:v>
                </c:pt>
                <c:pt idx="22">
                  <c:v>1</c:v>
                </c:pt>
                <c:pt idx="23">
                  <c:v>6</c:v>
                </c:pt>
                <c:pt idx="24">
                  <c:v>0</c:v>
                </c:pt>
                <c:pt idx="25">
                  <c:v>4</c:v>
                </c:pt>
                <c:pt idx="26">
                  <c:v>2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7</c:v>
                </c:pt>
                <c:pt idx="31">
                  <c:v>1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DD-4D9D-A162-C65C72089A94}"/>
            </c:ext>
          </c:extLst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 Количество учебные программы и учебно-методические материалы по основам финансовой грамотности в рамках факультативных и элективных курсов, внедренных в ОО (подади)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Лист2!$D$2:$D$34</c:f>
              <c:numCache>
                <c:formatCode>General</c:formatCode>
                <c:ptCount val="33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24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6</c:v>
                </c:pt>
                <c:pt idx="13">
                  <c:v>7</c:v>
                </c:pt>
                <c:pt idx="14">
                  <c:v>13</c:v>
                </c:pt>
                <c:pt idx="15">
                  <c:v>8</c:v>
                </c:pt>
                <c:pt idx="16">
                  <c:v>9</c:v>
                </c:pt>
                <c:pt idx="17">
                  <c:v>4</c:v>
                </c:pt>
                <c:pt idx="18">
                  <c:v>2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10</c:v>
                </c:pt>
                <c:pt idx="23">
                  <c:v>16</c:v>
                </c:pt>
                <c:pt idx="24">
                  <c:v>45</c:v>
                </c:pt>
                <c:pt idx="25">
                  <c:v>35</c:v>
                </c:pt>
                <c:pt idx="26">
                  <c:v>5</c:v>
                </c:pt>
                <c:pt idx="27">
                  <c:v>8</c:v>
                </c:pt>
                <c:pt idx="28">
                  <c:v>4</c:v>
                </c:pt>
                <c:pt idx="29">
                  <c:v>4</c:v>
                </c:pt>
                <c:pt idx="30">
                  <c:v>2</c:v>
                </c:pt>
                <c:pt idx="31">
                  <c:v>3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DD-4D9D-A162-C65C72089A94}"/>
            </c:ext>
          </c:extLst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 Количество учебные программы и учебно-методические материалы по основам финансовой грамотности в рамках факультативных и элективных курсов, внедренных в ОО ( по факту)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Лист2!$E$2:$E$34</c:f>
              <c:numCache>
                <c:formatCode>General</c:formatCode>
                <c:ptCount val="33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8</c:v>
                </c:pt>
                <c:pt idx="16">
                  <c:v>4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7</c:v>
                </c:pt>
                <c:pt idx="21">
                  <c:v>1</c:v>
                </c:pt>
                <c:pt idx="22">
                  <c:v>0</c:v>
                </c:pt>
                <c:pt idx="23">
                  <c:v>9</c:v>
                </c:pt>
                <c:pt idx="24">
                  <c:v>1</c:v>
                </c:pt>
                <c:pt idx="25">
                  <c:v>10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3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DD-4D9D-A162-C65C72089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760152"/>
        <c:axId val="377760536"/>
      </c:barChart>
      <c:catAx>
        <c:axId val="37776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0536"/>
        <c:crosses val="autoZero"/>
        <c:auto val="1"/>
        <c:lblAlgn val="ctr"/>
        <c:lblOffset val="100"/>
        <c:noMultiLvlLbl val="0"/>
      </c:catAx>
      <c:valAx>
        <c:axId val="37776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76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944204303838878E-2"/>
          <c:y val="0.72904460865756504"/>
          <c:w val="0.89611148754773606"/>
          <c:h val="0.24012687028763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97630701567712E-2"/>
          <c:y val="2.4747929271430533E-2"/>
          <c:w val="0.91231113169677325"/>
          <c:h val="0.6523394646954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 Сколько индивидуальных проектов по финансовой грамотности защитили учащиеся в первое полугодие 2024 года (количество).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Лист3!$A$2:$A$34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Лист3!$B$2:$B$34</c:f>
              <c:numCache>
                <c:formatCode>General</c:formatCode>
                <c:ptCount val="33"/>
                <c:pt idx="0">
                  <c:v>0</c:v>
                </c:pt>
                <c:pt idx="1">
                  <c:v>23</c:v>
                </c:pt>
                <c:pt idx="2">
                  <c:v>49</c:v>
                </c:pt>
                <c:pt idx="3">
                  <c:v>79</c:v>
                </c:pt>
                <c:pt idx="4">
                  <c:v>9</c:v>
                </c:pt>
                <c:pt idx="5">
                  <c:v>107</c:v>
                </c:pt>
                <c:pt idx="6">
                  <c:v>15</c:v>
                </c:pt>
                <c:pt idx="7">
                  <c:v>4</c:v>
                </c:pt>
                <c:pt idx="8">
                  <c:v>2</c:v>
                </c:pt>
                <c:pt idx="9">
                  <c:v>10</c:v>
                </c:pt>
                <c:pt idx="10">
                  <c:v>6</c:v>
                </c:pt>
                <c:pt idx="11">
                  <c:v>7</c:v>
                </c:pt>
                <c:pt idx="12">
                  <c:v>40</c:v>
                </c:pt>
                <c:pt idx="13">
                  <c:v>0</c:v>
                </c:pt>
                <c:pt idx="14">
                  <c:v>0</c:v>
                </c:pt>
                <c:pt idx="15">
                  <c:v>60</c:v>
                </c:pt>
                <c:pt idx="16">
                  <c:v>7</c:v>
                </c:pt>
                <c:pt idx="17">
                  <c:v>15</c:v>
                </c:pt>
                <c:pt idx="18">
                  <c:v>20</c:v>
                </c:pt>
                <c:pt idx="19">
                  <c:v>18</c:v>
                </c:pt>
                <c:pt idx="20">
                  <c:v>1</c:v>
                </c:pt>
                <c:pt idx="21">
                  <c:v>2</c:v>
                </c:pt>
                <c:pt idx="22">
                  <c:v>16</c:v>
                </c:pt>
                <c:pt idx="23">
                  <c:v>33</c:v>
                </c:pt>
                <c:pt idx="24">
                  <c:v>0</c:v>
                </c:pt>
                <c:pt idx="25">
                  <c:v>13</c:v>
                </c:pt>
                <c:pt idx="26">
                  <c:v>11</c:v>
                </c:pt>
                <c:pt idx="27">
                  <c:v>9</c:v>
                </c:pt>
                <c:pt idx="28">
                  <c:v>2</c:v>
                </c:pt>
                <c:pt idx="29">
                  <c:v>25</c:v>
                </c:pt>
                <c:pt idx="30">
                  <c:v>7</c:v>
                </c:pt>
                <c:pt idx="31">
                  <c:v>18</c:v>
                </c:pt>
                <c:pt idx="3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6-4FC9-B93C-FF0AFA6DEF0D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Количество учеников, принявших участие в конкурсе проектов по финансовой грамотности среди школьников 13-17 лет от Банка России.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Лист3!$C$2:$C$34</c:f>
              <c:numCache>
                <c:formatCode>General</c:formatCode>
                <c:ptCount val="33"/>
                <c:pt idx="0">
                  <c:v>3</c:v>
                </c:pt>
                <c:pt idx="1">
                  <c:v>1</c:v>
                </c:pt>
                <c:pt idx="2">
                  <c:v>17</c:v>
                </c:pt>
                <c:pt idx="3">
                  <c:v>35</c:v>
                </c:pt>
                <c:pt idx="4">
                  <c:v>19</c:v>
                </c:pt>
                <c:pt idx="5">
                  <c:v>220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10</c:v>
                </c:pt>
                <c:pt idx="10">
                  <c:v>0</c:v>
                </c:pt>
                <c:pt idx="11">
                  <c:v>8</c:v>
                </c:pt>
                <c:pt idx="12">
                  <c:v>197</c:v>
                </c:pt>
                <c:pt idx="13">
                  <c:v>0</c:v>
                </c:pt>
                <c:pt idx="14">
                  <c:v>2</c:v>
                </c:pt>
                <c:pt idx="15">
                  <c:v>114</c:v>
                </c:pt>
                <c:pt idx="16">
                  <c:v>22</c:v>
                </c:pt>
                <c:pt idx="17">
                  <c:v>24</c:v>
                </c:pt>
                <c:pt idx="18">
                  <c:v>1</c:v>
                </c:pt>
                <c:pt idx="19">
                  <c:v>3</c:v>
                </c:pt>
                <c:pt idx="20">
                  <c:v>6</c:v>
                </c:pt>
                <c:pt idx="21">
                  <c:v>3</c:v>
                </c:pt>
                <c:pt idx="22">
                  <c:v>28</c:v>
                </c:pt>
                <c:pt idx="23">
                  <c:v>2</c:v>
                </c:pt>
                <c:pt idx="24">
                  <c:v>100</c:v>
                </c:pt>
                <c:pt idx="25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402</c:v>
                </c:pt>
                <c:pt idx="29">
                  <c:v>2</c:v>
                </c:pt>
                <c:pt idx="30">
                  <c:v>7</c:v>
                </c:pt>
                <c:pt idx="31">
                  <c:v>4</c:v>
                </c:pt>
                <c:pt idx="3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96-4FC9-B93C-FF0AFA6DE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930856"/>
        <c:axId val="377931240"/>
      </c:barChart>
      <c:catAx>
        <c:axId val="37793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931240"/>
        <c:crosses val="autoZero"/>
        <c:auto val="1"/>
        <c:lblAlgn val="ctr"/>
        <c:lblOffset val="100"/>
        <c:noMultiLvlLbl val="0"/>
      </c:catAx>
      <c:valAx>
        <c:axId val="377931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93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65178178231078"/>
          <c:y val="0.80962975365220446"/>
          <c:w val="0.60313930137927385"/>
          <c:h val="9.6341567478049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Количество посещенных экскурсий в музее Дальневосточного ГУ Банка России (единиц).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Лист4!$B$2:$B$34</c:f>
              <c:numCache>
                <c:formatCode>General</c:formatCode>
                <c:ptCount val="33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46</c:v>
                </c:pt>
                <c:pt idx="4">
                  <c:v>10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4-4390-9C95-DC0E2EF0E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83288"/>
        <c:axId val="378583672"/>
      </c:barChart>
      <c:catAx>
        <c:axId val="37858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83672"/>
        <c:crosses val="autoZero"/>
        <c:auto val="1"/>
        <c:lblAlgn val="ctr"/>
        <c:lblOffset val="100"/>
        <c:noMultiLvlLbl val="0"/>
      </c:catAx>
      <c:valAx>
        <c:axId val="37858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8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Доля организаций от общего количества общеобразовательных организаций, проводящих классные часы по финансовой грамотности для обучающихся 5 - 8 классов в 2024 году (процентов)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Лист5!$A$2:$A$34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Лист5!$B$2:$B$34</c:f>
              <c:numCache>
                <c:formatCode>0%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  <c:pt idx="11">
                  <c:v>1</c:v>
                </c:pt>
                <c:pt idx="12">
                  <c:v>1</c:v>
                </c:pt>
                <c:pt idx="13">
                  <c:v>0.55000000000000004</c:v>
                </c:pt>
                <c:pt idx="14">
                  <c:v>1</c:v>
                </c:pt>
                <c:pt idx="15">
                  <c:v>0.96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0.8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FB-4AC3-95A5-D14655047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180872"/>
        <c:axId val="376181264"/>
      </c:barChart>
      <c:catAx>
        <c:axId val="37618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181264"/>
        <c:crosses val="autoZero"/>
        <c:auto val="1"/>
        <c:lblAlgn val="ctr"/>
        <c:lblOffset val="100"/>
        <c:noMultiLvlLbl val="0"/>
      </c:catAx>
      <c:valAx>
        <c:axId val="3761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18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612589326409752E-2"/>
          <c:y val="8.1510523923358516E-2"/>
          <c:w val="0.93061149975768742"/>
          <c:h val="0.6777346868227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Лист7!$B$1</c:f>
              <c:strCache>
                <c:ptCount val="1"/>
                <c:pt idx="0">
                  <c:v>Количество педагогов, прошедших программы повышения квалификации в первом полугодии 2024 в области преподавания основ финансовой грамотности (название программы, количество часов, место проведения) - ПК ИРО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Лист7!$A$2:$A$34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Лист7!$B$2:$B$34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8</c:v>
                </c:pt>
                <c:pt idx="7">
                  <c:v>6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8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C-4306-B45C-349AF130F34E}"/>
            </c:ext>
          </c:extLst>
        </c:ser>
        <c:ser>
          <c:idx val="1"/>
          <c:order val="1"/>
          <c:tx>
            <c:strRef>
              <c:f>Лист7!$C$1</c:f>
              <c:strCache>
                <c:ptCount val="1"/>
                <c:pt idx="0">
                  <c:v>Количество педагогов, прошедших программы повышения квалификации в первом полугодии 2024 в области преподавания основ финансовой грамотности (название программы, количество часов, место проведения) -следующих образовательных организаций и платформ: Академ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Лист7!$A$2:$A$34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Лист7!$C$2:$C$34</c:f>
              <c:numCache>
                <c:formatCode>General</c:formatCode>
                <c:ptCount val="33"/>
                <c:pt idx="0">
                  <c:v>0</c:v>
                </c:pt>
                <c:pt idx="1">
                  <c:v>2</c:v>
                </c:pt>
                <c:pt idx="2">
                  <c:v>48</c:v>
                </c:pt>
                <c:pt idx="3">
                  <c:v>8</c:v>
                </c:pt>
                <c:pt idx="4">
                  <c:v>4</c:v>
                </c:pt>
                <c:pt idx="5">
                  <c:v>10</c:v>
                </c:pt>
                <c:pt idx="6">
                  <c:v>34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5</c:v>
                </c:pt>
                <c:pt idx="11">
                  <c:v>45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10</c:v>
                </c:pt>
                <c:pt idx="17">
                  <c:v>33</c:v>
                </c:pt>
                <c:pt idx="18">
                  <c:v>4</c:v>
                </c:pt>
                <c:pt idx="19">
                  <c:v>15</c:v>
                </c:pt>
                <c:pt idx="20">
                  <c:v>13</c:v>
                </c:pt>
                <c:pt idx="21">
                  <c:v>0</c:v>
                </c:pt>
                <c:pt idx="22">
                  <c:v>27</c:v>
                </c:pt>
                <c:pt idx="23">
                  <c:v>9</c:v>
                </c:pt>
                <c:pt idx="24">
                  <c:v>0</c:v>
                </c:pt>
                <c:pt idx="25">
                  <c:v>3</c:v>
                </c:pt>
                <c:pt idx="26">
                  <c:v>2</c:v>
                </c:pt>
                <c:pt idx="27">
                  <c:v>19</c:v>
                </c:pt>
                <c:pt idx="28">
                  <c:v>75</c:v>
                </c:pt>
                <c:pt idx="29">
                  <c:v>120</c:v>
                </c:pt>
                <c:pt idx="30">
                  <c:v>15</c:v>
                </c:pt>
                <c:pt idx="31">
                  <c:v>9</c:v>
                </c:pt>
                <c:pt idx="3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8C-4306-B45C-349AF130F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181656"/>
        <c:axId val="378511120"/>
      </c:barChart>
      <c:catAx>
        <c:axId val="37618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1120"/>
        <c:crosses val="autoZero"/>
        <c:auto val="1"/>
        <c:lblAlgn val="ctr"/>
        <c:lblOffset val="100"/>
        <c:noMultiLvlLbl val="0"/>
      </c:catAx>
      <c:valAx>
        <c:axId val="37851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18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721310877806943E-2"/>
          <c:y val="0.85826793410576729"/>
          <c:w val="0.89824256342957132"/>
          <c:h val="0.14173206589423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83333333333334E-2"/>
          <c:y val="1.728723884851037E-2"/>
          <c:w val="0.95911669695134261"/>
          <c:h val="0.7655244818535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Количество учеников,  принявших участие в конкурсе «Волонтеры финансового просвещения» февраль-май 2024 г.  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Лист6!$A$2:$A$34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Лист6!$B$2:$B$34</c:f>
              <c:numCache>
                <c:formatCode>General</c:formatCode>
                <c:ptCount val="33"/>
                <c:pt idx="0">
                  <c:v>20</c:v>
                </c:pt>
                <c:pt idx="1">
                  <c:v>0</c:v>
                </c:pt>
                <c:pt idx="2">
                  <c:v>81</c:v>
                </c:pt>
                <c:pt idx="3">
                  <c:v>33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53</c:v>
                </c:pt>
                <c:pt idx="23">
                  <c:v>7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5-4FC0-A5EF-A0EFD204D5D1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Количество учеников от муниципалитета, принявших участие в III Всероссийском конкурсе по истории предпринимательства «Наследие выдающихся предпринимателей России" март-апрель 2024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Лист6!$A$2:$A$34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Лист6!$C$2:$C$34</c:f>
              <c:numCache>
                <c:formatCode>General</c:formatCode>
                <c:ptCount val="3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26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100</c:v>
                </c:pt>
                <c:pt idx="25">
                  <c:v>0</c:v>
                </c:pt>
                <c:pt idx="26">
                  <c:v>2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A5-4FC0-A5EF-A0EFD204D5D1}"/>
            </c:ext>
          </c:extLst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Количество учеников, принявших участие в IV Всероссийском онлайн-марафоне по финансовой грамотности" 19 февраля — 06 марта 2024 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Лист6!$A$2:$A$34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Лист6!$D$2:$D$34</c:f>
              <c:numCache>
                <c:formatCode>General</c:formatCode>
                <c:ptCount val="33"/>
                <c:pt idx="0">
                  <c:v>37</c:v>
                </c:pt>
                <c:pt idx="1">
                  <c:v>443</c:v>
                </c:pt>
                <c:pt idx="2">
                  <c:v>614</c:v>
                </c:pt>
                <c:pt idx="3">
                  <c:v>1052</c:v>
                </c:pt>
                <c:pt idx="4">
                  <c:v>980</c:v>
                </c:pt>
                <c:pt idx="5">
                  <c:v>96</c:v>
                </c:pt>
                <c:pt idx="6">
                  <c:v>652</c:v>
                </c:pt>
                <c:pt idx="7">
                  <c:v>0</c:v>
                </c:pt>
                <c:pt idx="8">
                  <c:v>587</c:v>
                </c:pt>
                <c:pt idx="9">
                  <c:v>35</c:v>
                </c:pt>
                <c:pt idx="10">
                  <c:v>97</c:v>
                </c:pt>
                <c:pt idx="11">
                  <c:v>711</c:v>
                </c:pt>
                <c:pt idx="12">
                  <c:v>339</c:v>
                </c:pt>
                <c:pt idx="13">
                  <c:v>0</c:v>
                </c:pt>
                <c:pt idx="14">
                  <c:v>0</c:v>
                </c:pt>
                <c:pt idx="15">
                  <c:v>198</c:v>
                </c:pt>
                <c:pt idx="16">
                  <c:v>167</c:v>
                </c:pt>
                <c:pt idx="17">
                  <c:v>185</c:v>
                </c:pt>
                <c:pt idx="18">
                  <c:v>301</c:v>
                </c:pt>
                <c:pt idx="19">
                  <c:v>263</c:v>
                </c:pt>
                <c:pt idx="20">
                  <c:v>139</c:v>
                </c:pt>
                <c:pt idx="21">
                  <c:v>387</c:v>
                </c:pt>
                <c:pt idx="22">
                  <c:v>860</c:v>
                </c:pt>
                <c:pt idx="23">
                  <c:v>132</c:v>
                </c:pt>
                <c:pt idx="24">
                  <c:v>200</c:v>
                </c:pt>
                <c:pt idx="25">
                  <c:v>874</c:v>
                </c:pt>
                <c:pt idx="26">
                  <c:v>116</c:v>
                </c:pt>
                <c:pt idx="27">
                  <c:v>125</c:v>
                </c:pt>
                <c:pt idx="28">
                  <c:v>56</c:v>
                </c:pt>
                <c:pt idx="29">
                  <c:v>174</c:v>
                </c:pt>
                <c:pt idx="30">
                  <c:v>300</c:v>
                </c:pt>
                <c:pt idx="31">
                  <c:v>183</c:v>
                </c:pt>
                <c:pt idx="3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A5-4FC0-A5EF-A0EFD204D5D1}"/>
            </c:ext>
          </c:extLst>
        </c:ser>
        <c:ser>
          <c:idx val="3"/>
          <c:order val="3"/>
          <c:tx>
            <c:strRef>
              <c:f>Лист6!$E$1</c:f>
              <c:strCache>
                <c:ptCount val="1"/>
                <c:pt idx="0">
                  <c:v>Количество учеников от муниципалитета, принявших участие во Всероссийской просветительской эстафете. Первый этап «Семейный бюджет» 11 апреля -30 июня 2024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Лист6!$A$2:$A$34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Лист6!$E$2:$E$34</c:f>
              <c:numCache>
                <c:formatCode>General</c:formatCode>
                <c:ptCount val="33"/>
                <c:pt idx="0">
                  <c:v>22</c:v>
                </c:pt>
                <c:pt idx="1">
                  <c:v>198</c:v>
                </c:pt>
                <c:pt idx="2">
                  <c:v>3164</c:v>
                </c:pt>
                <c:pt idx="3">
                  <c:v>653</c:v>
                </c:pt>
                <c:pt idx="4">
                  <c:v>184</c:v>
                </c:pt>
                <c:pt idx="5">
                  <c:v>43</c:v>
                </c:pt>
                <c:pt idx="6">
                  <c:v>331</c:v>
                </c:pt>
                <c:pt idx="7">
                  <c:v>0</c:v>
                </c:pt>
                <c:pt idx="8">
                  <c:v>489</c:v>
                </c:pt>
                <c:pt idx="9">
                  <c:v>22</c:v>
                </c:pt>
                <c:pt idx="10">
                  <c:v>45</c:v>
                </c:pt>
                <c:pt idx="11">
                  <c:v>110</c:v>
                </c:pt>
                <c:pt idx="12">
                  <c:v>220</c:v>
                </c:pt>
                <c:pt idx="13">
                  <c:v>0</c:v>
                </c:pt>
                <c:pt idx="14">
                  <c:v>5614</c:v>
                </c:pt>
                <c:pt idx="15">
                  <c:v>257</c:v>
                </c:pt>
                <c:pt idx="16">
                  <c:v>166</c:v>
                </c:pt>
                <c:pt idx="17">
                  <c:v>174</c:v>
                </c:pt>
                <c:pt idx="18">
                  <c:v>242</c:v>
                </c:pt>
                <c:pt idx="19">
                  <c:v>475</c:v>
                </c:pt>
                <c:pt idx="20">
                  <c:v>695</c:v>
                </c:pt>
                <c:pt idx="21">
                  <c:v>170</c:v>
                </c:pt>
                <c:pt idx="22">
                  <c:v>361</c:v>
                </c:pt>
                <c:pt idx="23">
                  <c:v>676</c:v>
                </c:pt>
                <c:pt idx="24">
                  <c:v>250</c:v>
                </c:pt>
                <c:pt idx="25">
                  <c:v>1164</c:v>
                </c:pt>
                <c:pt idx="26">
                  <c:v>9</c:v>
                </c:pt>
                <c:pt idx="27">
                  <c:v>17</c:v>
                </c:pt>
                <c:pt idx="28">
                  <c:v>0</c:v>
                </c:pt>
                <c:pt idx="29">
                  <c:v>343</c:v>
                </c:pt>
                <c:pt idx="30">
                  <c:v>48</c:v>
                </c:pt>
                <c:pt idx="31">
                  <c:v>428</c:v>
                </c:pt>
                <c:pt idx="32">
                  <c:v>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A5-4FC0-A5EF-A0EFD204D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15432"/>
        <c:axId val="378514256"/>
      </c:barChart>
      <c:catAx>
        <c:axId val="37851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4256"/>
        <c:crosses val="autoZero"/>
        <c:auto val="1"/>
        <c:lblAlgn val="ctr"/>
        <c:lblOffset val="100"/>
        <c:noMultiLvlLbl val="0"/>
      </c:catAx>
      <c:valAx>
        <c:axId val="37851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п.2.1.2 (2 поз.)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0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6-4D54-93A7-7CE3EBB4FE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п.2.1.5
(2 поз.)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Лист1!$C$2:$C$34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6-4D54-93A7-7CE3EBB4FE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п.2.1.9
(1 поз.)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Лист1!$D$2:$D$34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66-4D54-93A7-7CE3EBB4FE7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п.2.1.10
(1 поз.)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Лист1!$E$2:$E$34</c:f>
              <c:numCache>
                <c:formatCode>General</c:formatCode>
                <c:ptCount val="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66-4D54-93A7-7CE3EBB4FE7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п.2.3.1
(1 поз.)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Лист1!$F$2:$F$34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366-4D54-93A7-7CE3EBB4FE7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п.2.3.1
(1 поз.)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Лист1!$G$2:$G$34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366-4D54-93A7-7CE3EBB4FE7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п.3.3.1
(4 поз.)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Лист1!$H$2:$H$34</c:f>
              <c:numCache>
                <c:formatCode>General</c:formatCode>
                <c:ptCount val="33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3</c:v>
                </c:pt>
                <c:pt idx="25">
                  <c:v>2</c:v>
                </c:pt>
                <c:pt idx="26">
                  <c:v>4</c:v>
                </c:pt>
                <c:pt idx="27">
                  <c:v>3</c:v>
                </c:pt>
                <c:pt idx="28">
                  <c:v>1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66-4D54-93A7-7CE3EBB4F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13472"/>
        <c:axId val="378517000"/>
      </c:barChart>
      <c:catAx>
        <c:axId val="37851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7000"/>
        <c:crosses val="autoZero"/>
        <c:auto val="1"/>
        <c:lblAlgn val="ctr"/>
        <c:lblOffset val="100"/>
        <c:noMultiLvlLbl val="0"/>
      </c:catAx>
      <c:valAx>
        <c:axId val="37851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Лист8!$B$1</c:f>
              <c:strCache>
                <c:ptCount val="1"/>
                <c:pt idx="0">
                  <c:v>Значение показателя результативности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A-44E4-98FA-4B47D7DD5C2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A-44E4-98FA-4B47D7DD5C2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A-44E4-98FA-4B47D7DD5C2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3A-44E4-98FA-4B47D7DD5C2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3A-44E4-98FA-4B47D7DD5C22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3A-44E4-98FA-4B47D7DD5C2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3A-44E4-98FA-4B47D7DD5C2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3A-44E4-98FA-4B47D7DD5C2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3A-44E4-98FA-4B47D7DD5C2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3A-44E4-98FA-4B47D7DD5C2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3A-44E4-98FA-4B47D7DD5C2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E3A-44E4-98FA-4B47D7DD5C22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E3A-44E4-98FA-4B47D7DD5C22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E3A-44E4-98FA-4B47D7DD5C22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E3A-44E4-98FA-4B47D7DD5C22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E3A-44E4-98FA-4B47D7DD5C22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E3A-44E4-98FA-4B47D7DD5C22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E3A-44E4-98FA-4B47D7DD5C22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E3A-44E4-98FA-4B47D7DD5C22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E3A-44E4-98FA-4B47D7DD5C22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E3A-44E4-98FA-4B47D7DD5C22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E3A-44E4-98FA-4B47D7DD5C22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6E3A-44E4-98FA-4B47D7DD5C22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6E3A-44E4-98FA-4B47D7DD5C22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6E3A-44E4-98FA-4B47D7DD5C22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6E3A-44E4-98FA-4B47D7DD5C22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6E3A-44E4-98FA-4B47D7DD5C22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6E3A-44E4-98FA-4B47D7DD5C22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6E3A-44E4-98FA-4B47D7DD5C22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6E3A-44E4-98FA-4B47D7DD5C22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6E3A-44E4-98FA-4B47D7DD5C22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6E3A-44E4-98FA-4B47D7DD5C22}"/>
              </c:ext>
            </c:extLst>
          </c:dPt>
          <c:cat>
            <c:strRef>
              <c:f>Лист8!$A$2:$A$34</c:f>
              <c:strCache>
                <c:ptCount val="33"/>
                <c:pt idx="0">
                  <c:v>Анучинский МО</c:v>
                </c:pt>
                <c:pt idx="1">
                  <c:v>Арсеньевский ГО</c:v>
                </c:pt>
                <c:pt idx="2">
                  <c:v>Артемовский ГО</c:v>
                </c:pt>
                <c:pt idx="3">
                  <c:v>Владивостокский ГО</c:v>
                </c:pt>
                <c:pt idx="4">
                  <c:v>ГО Большой Камень</c:v>
                </c:pt>
                <c:pt idx="5">
                  <c:v>Дальнегорский ГО</c:v>
                </c:pt>
                <c:pt idx="6">
                  <c:v>Дальнереченский ГО</c:v>
                </c:pt>
                <c:pt idx="7">
                  <c:v>Дальнереченский МР</c:v>
                </c:pt>
                <c:pt idx="8">
                  <c:v>Кавалеровский МО</c:v>
                </c:pt>
                <c:pt idx="9">
                  <c:v>Кировский МР</c:v>
                </c:pt>
                <c:pt idx="10">
                  <c:v>Красноармейский МО</c:v>
                </c:pt>
                <c:pt idx="11">
                  <c:v>Лазовский МО</c:v>
                </c:pt>
                <c:pt idx="12">
                  <c:v>Лесозаводский ГО</c:v>
                </c:pt>
                <c:pt idx="13">
                  <c:v>Михайловский МР</c:v>
                </c:pt>
                <c:pt idx="14">
                  <c:v>Надеждинский МО</c:v>
                </c:pt>
                <c:pt idx="15">
                  <c:v>Находкинский ГО</c:v>
                </c:pt>
                <c:pt idx="16">
                  <c:v>Октябрьский МО</c:v>
                </c:pt>
                <c:pt idx="17">
                  <c:v>Ольгинский МО</c:v>
                </c:pt>
                <c:pt idx="18">
                  <c:v>Партизанский ГО</c:v>
                </c:pt>
                <c:pt idx="19">
                  <c:v>Партизанский МО</c:v>
                </c:pt>
                <c:pt idx="20">
                  <c:v>Пограничный МО</c:v>
                </c:pt>
                <c:pt idx="21">
                  <c:v>Пожарский МО</c:v>
                </c:pt>
                <c:pt idx="22">
                  <c:v>Спасск-Дальний ГО</c:v>
                </c:pt>
                <c:pt idx="23">
                  <c:v>Спасский МР</c:v>
                </c:pt>
                <c:pt idx="24">
                  <c:v>ТМО</c:v>
                </c:pt>
                <c:pt idx="25">
                  <c:v>Уссурийский ГО</c:v>
                </c:pt>
                <c:pt idx="26">
                  <c:v>Ханкайский МО</c:v>
                </c:pt>
                <c:pt idx="27">
                  <c:v>Хасанский МО</c:v>
                </c:pt>
                <c:pt idx="28">
                  <c:v>Хорольский МО</c:v>
                </c:pt>
                <c:pt idx="29">
                  <c:v>Черниговский МО</c:v>
                </c:pt>
                <c:pt idx="30">
                  <c:v>Чугуевский МО</c:v>
                </c:pt>
                <c:pt idx="31">
                  <c:v>Шкотовский МО</c:v>
                </c:pt>
                <c:pt idx="32">
                  <c:v>Яковлевский МО</c:v>
                </c:pt>
              </c:strCache>
            </c:strRef>
          </c:cat>
          <c:val>
            <c:numRef>
              <c:f>Лист8!$B$2:$B$34</c:f>
              <c:numCache>
                <c:formatCode>0%</c:formatCode>
                <c:ptCount val="33"/>
                <c:pt idx="0">
                  <c:v>0.5</c:v>
                </c:pt>
                <c:pt idx="1">
                  <c:v>0.75</c:v>
                </c:pt>
                <c:pt idx="2">
                  <c:v>0.75</c:v>
                </c:pt>
                <c:pt idx="3">
                  <c:v>0.92</c:v>
                </c:pt>
                <c:pt idx="4">
                  <c:v>0.92</c:v>
                </c:pt>
                <c:pt idx="5">
                  <c:v>0.83</c:v>
                </c:pt>
                <c:pt idx="6">
                  <c:v>0.83</c:v>
                </c:pt>
                <c:pt idx="7">
                  <c:v>0.33</c:v>
                </c:pt>
                <c:pt idx="8">
                  <c:v>0.57999999999999996</c:v>
                </c:pt>
                <c:pt idx="9">
                  <c:v>0.67</c:v>
                </c:pt>
                <c:pt idx="10">
                  <c:v>0.67</c:v>
                </c:pt>
                <c:pt idx="11">
                  <c:v>0.67</c:v>
                </c:pt>
                <c:pt idx="12">
                  <c:v>0.75</c:v>
                </c:pt>
                <c:pt idx="13">
                  <c:v>0.25</c:v>
                </c:pt>
                <c:pt idx="14">
                  <c:v>0.33</c:v>
                </c:pt>
                <c:pt idx="15">
                  <c:v>0.92</c:v>
                </c:pt>
                <c:pt idx="16">
                  <c:v>0.75</c:v>
                </c:pt>
                <c:pt idx="17">
                  <c:v>0.75</c:v>
                </c:pt>
                <c:pt idx="18" formatCode="General">
                  <c:v>0</c:v>
                </c:pt>
                <c:pt idx="19">
                  <c:v>0.67</c:v>
                </c:pt>
                <c:pt idx="20">
                  <c:v>0.75</c:v>
                </c:pt>
                <c:pt idx="21">
                  <c:v>0.57999999999999996</c:v>
                </c:pt>
                <c:pt idx="22">
                  <c:v>0.67</c:v>
                </c:pt>
                <c:pt idx="23">
                  <c:v>0.83</c:v>
                </c:pt>
                <c:pt idx="24">
                  <c:v>0.5</c:v>
                </c:pt>
                <c:pt idx="25">
                  <c:v>0.75</c:v>
                </c:pt>
                <c:pt idx="26">
                  <c:v>0.92</c:v>
                </c:pt>
                <c:pt idx="27">
                  <c:v>0.67</c:v>
                </c:pt>
                <c:pt idx="28">
                  <c:v>0.5</c:v>
                </c:pt>
                <c:pt idx="29">
                  <c:v>0.83</c:v>
                </c:pt>
                <c:pt idx="30">
                  <c:v>0.67</c:v>
                </c:pt>
                <c:pt idx="31">
                  <c:v>0.67</c:v>
                </c:pt>
                <c:pt idx="3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0-6E3A-44E4-98FA-4B47D7DD5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511904"/>
        <c:axId val="378511512"/>
      </c:barChart>
      <c:catAx>
        <c:axId val="3785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1512"/>
        <c:crosses val="autoZero"/>
        <c:auto val="1"/>
        <c:lblAlgn val="ctr"/>
        <c:lblOffset val="100"/>
        <c:noMultiLvlLbl val="0"/>
      </c:catAx>
      <c:valAx>
        <c:axId val="37851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A498-535E-4F8C-9253-1B2634B5206D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4007-5A43-4EF3-BA49-F6FB329E6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4007-5A43-4EF3-BA49-F6FB329E638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3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4007-5A43-4EF3-BA49-F6FB329E638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5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4007-5A43-4EF3-BA49-F6FB329E638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2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34007-5A43-4EF3-BA49-F6FB329E638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5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hyperlink" Target="https://pkiro.ru/wp-content/uploads/2024/07/dorozhnaya-karta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kiro.ru/wp-content/uploads/2024/07/dorozhnaya-karta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pkiro.ru/wp-content/uploads/2024/07/dorozhnaya-karta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9biSGqdMNSAxfd1ImoKdxBtj2MSRhD1g/edit?usp=drive_link&amp;ouid=106288873041804289829&amp;rtpof=true&amp;sd=true" TargetMode="External"/><Relationship Id="rId3" Type="http://schemas.openxmlformats.org/officeDocument/2006/relationships/hyperlink" Target="https://pkiro.ru/wp-content/uploads/2024/07/dorozhnaya-karta.pdf" TargetMode="External"/><Relationship Id="rId7" Type="http://schemas.openxmlformats.org/officeDocument/2006/relationships/hyperlink" Target="https://t.me/finansovayagramotnostvobraz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ferum.ru/?p=messages&amp;join=id/A4vaBmX8oljXLExlZnqB34dBmiZT04OI=" TargetMode="External"/><Relationship Id="rId5" Type="http://schemas.openxmlformats.org/officeDocument/2006/relationships/hyperlink" Target="https://museum.cbr.ru/branches/vladivostok/" TargetMode="External"/><Relationship Id="rId4" Type="http://schemas.openxmlformats.org/officeDocument/2006/relationships/hyperlink" Target="https://dni-fg.ru/calend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mc.hse.ru/announcements/920004250.html" TargetMode="External"/><Relationship Id="rId4" Type="http://schemas.openxmlformats.org/officeDocument/2006/relationships/hyperlink" Target="https://fmc.hse.ru/announcements/920003981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dorozhnaya-kart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elenayascevich@mail.ru" TargetMode="External"/><Relationship Id="rId4" Type="http://schemas.openxmlformats.org/officeDocument/2006/relationships/hyperlink" Target="https://docs.google.com/presentation/d/19biSGqdMNSAxfd1ImoKdxBtj2MSRhD1g/edit?usp=drive_link&amp;ouid=106288873041804289829&amp;rtpof=true&amp;sd=tr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kiro.ru/wp-content/uploads/2024/07/strategiya-povysheniya-fingramotnosti-i-formirovaniya-finkultury-do-2030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612" y="-201168"/>
            <a:ext cx="19245487" cy="10544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956A76F-3E6D-4A11-8B96-1E148207C6B8}"/>
              </a:ext>
            </a:extLst>
          </p:cNvPr>
          <p:cNvSpPr/>
          <p:nvPr/>
        </p:nvSpPr>
        <p:spPr>
          <a:xfrm>
            <a:off x="222250" y="6950075"/>
            <a:ext cx="1211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соответствии с Распоряжением Правительства Приморского края от 29.02.2024 N 103-рп "Об утверждении плана мероприятий ("дорожной карты") по реализации региональной программы "Повышение финансовой грамотности и формирование финансовой культуры в Приморском крае до 2030 года" на 2024 год".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7D8D09-4614-446A-9888-942B59C07FDA}"/>
              </a:ext>
            </a:extLst>
          </p:cNvPr>
          <p:cNvSpPr txBox="1"/>
          <p:nvPr/>
        </p:nvSpPr>
        <p:spPr>
          <a:xfrm>
            <a:off x="222250" y="6492875"/>
            <a:ext cx="9601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600" dirty="0"/>
              <a:t>Дополнительных образовательных предметов или учебных курсов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894682" cy="877460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CEFF2E1-E064-43DB-B219-49F666B3E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74717"/>
              </p:ext>
            </p:extLst>
          </p:nvPr>
        </p:nvGraphicFramePr>
        <p:xfrm>
          <a:off x="5327650" y="9092934"/>
          <a:ext cx="9067800" cy="2045800"/>
        </p:xfrm>
        <a:graphic>
          <a:graphicData uri="http://schemas.openxmlformats.org/drawingml/2006/table">
            <a:tbl>
              <a:tblPr firstRow="1" firstCol="1" bandRow="1"/>
              <a:tblGrid>
                <a:gridCol w="3672879">
                  <a:extLst>
                    <a:ext uri="{9D8B030D-6E8A-4147-A177-3AD203B41FA5}">
                      <a16:colId xmlns="" xmlns:a16="http://schemas.microsoft.com/office/drawing/2014/main" val="3803262881"/>
                    </a:ext>
                  </a:extLst>
                </a:gridCol>
                <a:gridCol w="5394921">
                  <a:extLst>
                    <a:ext uri="{9D8B030D-6E8A-4147-A177-3AD203B41FA5}">
                      <a16:colId xmlns="" xmlns:a16="http://schemas.microsoft.com/office/drawing/2014/main" val="2249687825"/>
                    </a:ext>
                  </a:extLst>
                </a:gridCol>
              </a:tblGrid>
              <a:tr h="51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результативности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показателя результативности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5243882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90%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5711107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70% до 90 %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726616"/>
                  </a:ext>
                </a:extLst>
              </a:tr>
              <a:tr h="511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70  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38411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3882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510CA0C-A7AE-49BF-B9F8-C784758A0606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4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E2EBAD-0CD6-49A3-8333-4F75726DCB34}"/>
              </a:ext>
            </a:extLst>
          </p:cNvPr>
          <p:cNvSpPr/>
          <p:nvPr/>
        </p:nvSpPr>
        <p:spPr>
          <a:xfrm>
            <a:off x="13483590" y="2045608"/>
            <a:ext cx="6123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п.2.1.2 Внедрение в образовательную практику общего образования учебных программ и учебно-методических материалов по основам финансовой грамотности в рамках учебных предметов, внеурочной деятельности, </a:t>
            </a:r>
            <a:r>
              <a:rPr lang="ru-RU" sz="2400" b="1" dirty="0" smtClean="0">
                <a:solidFill>
                  <a:schemeClr val="bg1"/>
                </a:solidFill>
              </a:rPr>
              <a:t>учебных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2  единицы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919EEE38-E913-46EB-9256-0524240FC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413869"/>
              </p:ext>
            </p:extLst>
          </p:nvPr>
        </p:nvGraphicFramePr>
        <p:xfrm>
          <a:off x="527050" y="2073276"/>
          <a:ext cx="12420600" cy="891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26573" y="5261064"/>
            <a:ext cx="413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3882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510CA0C-A7AE-49BF-B9F8-C784758A0606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4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E2EBAD-0CD6-49A3-8333-4F75726DCB34}"/>
              </a:ext>
            </a:extLst>
          </p:cNvPr>
          <p:cNvSpPr/>
          <p:nvPr/>
        </p:nvSpPr>
        <p:spPr>
          <a:xfrm>
            <a:off x="11182350" y="3922236"/>
            <a:ext cx="7824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п.2.1.2 Внедрение в образовательную практику общего образования учебных программ и учебно-методических материалов по основам финансовой грамотности в рамках учебных предметов, внеурочной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деятельности учебных курсов </a:t>
            </a:r>
            <a:r>
              <a:rPr lang="ru-RU" sz="2400" b="1" dirty="0">
                <a:solidFill>
                  <a:schemeClr val="bg1"/>
                </a:solidFill>
              </a:rPr>
              <a:t>(название программы, ссылка на размещение) </a:t>
            </a:r>
            <a:r>
              <a:rPr lang="ru-RU" sz="2400" b="1" dirty="0"/>
              <a:t>– </a:t>
            </a:r>
            <a:r>
              <a:rPr lang="ru-RU" sz="2400" b="1" dirty="0">
                <a:solidFill>
                  <a:srgbClr val="FF0000"/>
                </a:solidFill>
              </a:rPr>
              <a:t>2  единицы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09850" y="7635875"/>
            <a:ext cx="413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9450" y="235205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 и учебно-методические материалы по основам финансовой грамотности в рамках учебных предметов и внеурочной деятельности внедрены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28 муниципалитетах, что составляет 82 %.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Программы и учебно-методические материалы по основам финансовой грамотности в рамках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курсов внедрены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21 муниципалитете, что составляет 62%.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850" y="6172031"/>
            <a:ext cx="1005205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данных мониторинга образовательных программ и учебно-методических материалов, внедренных в ОО, в том числе на базе учебных модулей по направлению финансовой грамотности в учебных предметах – обществознание, экономика, математика, технология, информатика, окружающий мир, география и другие,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258 документов размещены на сайтах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школ, ссылки на которые были предоставлены сотрудниками МОУО/ММС. При верификации данных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всего 87 ссылок содержали программы внеурочной деятельности или модули по направлению финансовой грамотности в учебных предметах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371354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510CA0C-A7AE-49BF-B9F8-C784758A0606}"/>
              </a:ext>
            </a:extLst>
          </p:cNvPr>
          <p:cNvSpPr/>
          <p:nvPr/>
        </p:nvSpPr>
        <p:spPr>
          <a:xfrm>
            <a:off x="1746250" y="46360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4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5E2EBAD-0CD6-49A3-8333-4F75726DCB34}"/>
              </a:ext>
            </a:extLst>
          </p:cNvPr>
          <p:cNvSpPr/>
          <p:nvPr/>
        </p:nvSpPr>
        <p:spPr>
          <a:xfrm>
            <a:off x="12072983" y="7719043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п.2.1.2 Внедрение в образовательную практику общего образования учебных программ и учебно-методических материалов по основам финансовой грамотности в рамках учебных предметов, внеурочной деятельности, факультативных и элективных курсов (название программы, ссылка на размещение) </a:t>
            </a:r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ПРИМЕР УП и УК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2675" t="8001" r="31888" b="6602"/>
          <a:stretch>
            <a:fillRect/>
          </a:stretch>
        </p:blipFill>
        <p:spPr>
          <a:xfrm>
            <a:off x="1577480" y="1429598"/>
            <a:ext cx="7208101" cy="9770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5826" t="15000" r="33462" b="9400"/>
          <a:stretch>
            <a:fillRect/>
          </a:stretch>
        </p:blipFill>
        <p:spPr>
          <a:xfrm>
            <a:off x="1433970" y="1282382"/>
            <a:ext cx="7136026" cy="9880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534" t="7897" r="2202" b="2750"/>
          <a:stretch>
            <a:fillRect/>
          </a:stretch>
        </p:blipFill>
        <p:spPr>
          <a:xfrm>
            <a:off x="1008568" y="1304524"/>
            <a:ext cx="9420714" cy="100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8B1C24F-ABE1-4764-80FD-E86656B9BA0E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08E0C4-BC66-4095-AEAE-B5DF6FD99A46}"/>
              </a:ext>
            </a:extLst>
          </p:cNvPr>
          <p:cNvSpPr/>
          <p:nvPr/>
        </p:nvSpPr>
        <p:spPr>
          <a:xfrm>
            <a:off x="11728450" y="2063144"/>
            <a:ext cx="7543800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п.2.1.5 Содействие развитию проектной деятельности обучающихся общего образования по финансовой грамотности (количество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проектов за первое полугодие 2024 года;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оличество учеников, принявших участие в конкурсе проектов по финансовой грамотности среди школьников 13-17 лет от Банка России)  -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единицы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FD4AFA6D-72F4-4324-BB7B-0BE6BAC90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501880"/>
              </p:ext>
            </p:extLst>
          </p:nvPr>
        </p:nvGraphicFramePr>
        <p:xfrm>
          <a:off x="755650" y="2328168"/>
          <a:ext cx="11353800" cy="866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843250" y="5702249"/>
            <a:ext cx="380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да)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09450" y="6658421"/>
            <a:ext cx="77724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показатель реализуется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муниципалитетах, что составляет 76%.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показателя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637 индивидуальных проектов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защитили учащиеся в первое полугодие 2024 года. Лидером по данному показателю является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Дальнегорский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 (107 проектов).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 же показателю относится количество учеников, принявших участие в конкурсе проектов по финансовой грамотности среди школьников 13-17 лет от Банка России.  Данный показатель реализации региональной программы представлен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30 муниципалитетах, что составляет 88%.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показателя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1062 ученика приняли в конкурсе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прошел с 1 апреля по 20 мая 2024 года. Лидером по данному показателю является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Хорольский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 (402 участника).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F697790-B9D1-4201-BBD2-73708E14A8D0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925F04-A650-4E57-B877-01979E9705CD}"/>
              </a:ext>
            </a:extLst>
          </p:cNvPr>
          <p:cNvSpPr/>
          <p:nvPr/>
        </p:nvSpPr>
        <p:spPr>
          <a:xfrm>
            <a:off x="14014450" y="3063875"/>
            <a:ext cx="5711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п.2.1.9 Проведение экскурсий в музее Дальневосточного ГУ Банка России для обучающихся в образовательных учреждениях Приморского края (к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оличество) 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единица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CE4B59C6-D2B0-4899-A90E-4F638F2EB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12541"/>
              </p:ext>
            </p:extLst>
          </p:nvPr>
        </p:nvGraphicFramePr>
        <p:xfrm>
          <a:off x="1670050" y="2454275"/>
          <a:ext cx="11658599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835948" y="5654278"/>
            <a:ext cx="385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15)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17625" y="7018763"/>
            <a:ext cx="540702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показатель реализуется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17 муниципалитетах, что составляет 51%.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данного показателя 87 экскурсий было проведено в первое полугодие 2024 года. Лидером по данному показателю является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Владивостокский ГО (46 экскурсий).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3782" y="-365125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956A76F-3E6D-4A11-8B96-1E148207C6B8}"/>
              </a:ext>
            </a:extLst>
          </p:cNvPr>
          <p:cNvSpPr/>
          <p:nvPr/>
        </p:nvSpPr>
        <p:spPr>
          <a:xfrm>
            <a:off x="1663700" y="701675"/>
            <a:ext cx="1844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Цель Мониторинга – оценка результативности исполнения региональной программы «Повышения финансовой грамотности и формирования финансовой культуры в Приморском крае до 2030» </a:t>
            </a:r>
            <a:r>
              <a:rPr lang="ru-RU" sz="4000" dirty="0"/>
              <a:t>в общеобразовательных организациях Приморского края Стратегии повышения финансовой грамотности и формирования финансовой культуры до 2030 года.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B4A043F-BD27-4263-9A0C-787B0258EC27}"/>
              </a:ext>
            </a:extLst>
          </p:cNvPr>
          <p:cNvSpPr/>
          <p:nvPr/>
        </p:nvSpPr>
        <p:spPr>
          <a:xfrm>
            <a:off x="831850" y="4567988"/>
            <a:ext cx="1844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Объект </a:t>
            </a:r>
            <a:r>
              <a:rPr lang="ru-RU" sz="4000" dirty="0" smtClean="0">
                <a:solidFill>
                  <a:srgbClr val="FF0000"/>
                </a:solidFill>
              </a:rPr>
              <a:t>мониторинга</a:t>
            </a:r>
            <a:r>
              <a:rPr lang="ru-RU" sz="4000" dirty="0">
                <a:solidFill>
                  <a:srgbClr val="FF0000"/>
                </a:solidFill>
              </a:rPr>
              <a:t>: образовательный процесс</a:t>
            </a:r>
            <a:r>
              <a:rPr lang="ru-RU" sz="4000" dirty="0"/>
              <a:t>, реализующий региональную программу «Повышения финансовой грамотности и формирования финансовой культуры в Приморском крае до 2030» в общеобразовательных организациях Приморского края.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B4A043F-BD27-4263-9A0C-787B0258EC27}"/>
              </a:ext>
            </a:extLst>
          </p:cNvPr>
          <p:cNvSpPr/>
          <p:nvPr/>
        </p:nvSpPr>
        <p:spPr>
          <a:xfrm>
            <a:off x="831850" y="7737739"/>
            <a:ext cx="1844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Задачи мониторинга</a:t>
            </a:r>
            <a:r>
              <a:rPr lang="ru-RU" sz="4000" dirty="0">
                <a:solidFill>
                  <a:srgbClr val="FF0000"/>
                </a:solidFill>
              </a:rPr>
              <a:t>: </a:t>
            </a:r>
            <a:r>
              <a:rPr lang="ru-RU" sz="4000" dirty="0" smtClean="0">
                <a:solidFill>
                  <a:srgbClr val="FF0000"/>
                </a:solidFill>
              </a:rPr>
              <a:t>оценить организацию деятельности ОО и ММС </a:t>
            </a:r>
            <a:r>
              <a:rPr lang="ru-RU" sz="4000" dirty="0" smtClean="0"/>
              <a:t>по следующим показателям …..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52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210E2E5-FD1B-4810-81C1-FB725D835693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C021F9-5B92-4F72-89C6-730F46DC1772}"/>
              </a:ext>
            </a:extLst>
          </p:cNvPr>
          <p:cNvSpPr/>
          <p:nvPr/>
        </p:nvSpPr>
        <p:spPr>
          <a:xfrm>
            <a:off x="14471650" y="2682875"/>
            <a:ext cx="4873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п.2.1.10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классных часов по финансовой грамотности для обучающихся 5 - 8 классов организаций общего образования в первом полугодии 2024 года (процент) 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единица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721A1ACE-8122-45B4-95CE-7A2A70203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82312"/>
              </p:ext>
            </p:extLst>
          </p:nvPr>
        </p:nvGraphicFramePr>
        <p:xfrm>
          <a:off x="1289050" y="2682875"/>
          <a:ext cx="11277600" cy="81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614650" y="5469612"/>
            <a:ext cx="407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95250" y="7076137"/>
            <a:ext cx="689686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показатель реализации данного критерия региональной программы представлен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29 муниципалитетах, что составляет 76%. 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69710BB-CD72-4A5F-9855-1AE128BB92F2}"/>
              </a:ext>
            </a:extLst>
          </p:cNvPr>
          <p:cNvSpPr/>
          <p:nvPr/>
        </p:nvSpPr>
        <p:spPr>
          <a:xfrm>
            <a:off x="11499850" y="2185276"/>
            <a:ext cx="79248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п.2.3.1 Разработка и реализация программ повышения квалификации педагогических работников в области преподавания основ финансовой грамотности (к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оличество педагогов, прошедших программы повышения квалификации в первом полугодии 2024 в ГАУ ДПО ПК ИРО, название программы, количество часов)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единица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п.2.3.2 Включение программ повышения квалификации педагогических работников в области преподавания основ финансовой грамотности в план работы ОО (количество педагогов, прошедших программы повышения квалификации в первом полугодии 2024, название программы, количество часов, место проведения)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единица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7FB83C-7CDB-4261-AC12-AEF2C808A9E8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AE5A0354-9DEB-4D0E-BDE7-628AAC243F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641617"/>
              </p:ext>
            </p:extLst>
          </p:nvPr>
        </p:nvGraphicFramePr>
        <p:xfrm>
          <a:off x="527050" y="2375296"/>
          <a:ext cx="10972800" cy="861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03671" y="4555155"/>
            <a:ext cx="413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91369" y="7423007"/>
            <a:ext cx="380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–да)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47635" y="8631656"/>
            <a:ext cx="709601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показатель реализации региональной программы представлен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27 муниципалитетах, что составляет 82%.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показателя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397 педагогов прошли различные курсы повышения квалификации.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69710BB-CD72-4A5F-9855-1AE128BB92F2}"/>
              </a:ext>
            </a:extLst>
          </p:cNvPr>
          <p:cNvSpPr/>
          <p:nvPr/>
        </p:nvSpPr>
        <p:spPr>
          <a:xfrm>
            <a:off x="11499850" y="2185276"/>
            <a:ext cx="79248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п.2.3.1 Разработка и реализация программ повышения квалификации педагогических работников в области преподавания основ финансовой грамотности (к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оличество педагогов, прошедших программы повышения квалификации в первом полугодии 2024 в ГАУ ДПО ПК ИРО, название программы, количество часов)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единица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п.2.3.2 Включение программ повышения квалификации педагогических работников в области преподавания основ финансовой грамотности в план работы ОО (количество педагогов, прошедших программы повышения квалификации в первом полугодии 2024, название программы, количество часов, место проведения) 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единица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7FB83C-7CDB-4261-AC12-AEF2C808A9E8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03671" y="4555155"/>
            <a:ext cx="413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91369" y="7423007"/>
            <a:ext cx="3809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–да)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4650" y="2434207"/>
            <a:ext cx="10052050" cy="77375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обратить внимание, что ГАУ ДПО ПК ИРО осуществляет информационную поддержку по проведению программ повышения квалификации следующих образовательных организаций и платформ: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Банк России,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НИУ ВШЭ, Всероссийский форум «Педагоги России: инновации в образовании».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сотрудников ММС/МОУО на некорректные данные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предоставленные в ответ на информационное письмо: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не указывается образовательная организация/платформа, отвечающая за проведение курсов повышения квалификации;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не указывается название курсов повышения квалификации;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указывается  общее количество педагогических работников в муниципалитете, прошедших курсы повышения квалификации, перечисляются курсы, но не указывается количество педагогических работников, прошедших конкретные курсы.  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C47317-8DEA-4C5D-8DD3-521C25D7F8B8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4E4CE8-79E7-4A50-B3D9-3A57EBD95341}"/>
              </a:ext>
            </a:extLst>
          </p:cNvPr>
          <p:cNvSpPr/>
          <p:nvPr/>
        </p:nvSpPr>
        <p:spPr>
          <a:xfrm>
            <a:off x="10344150" y="2328168"/>
            <a:ext cx="8833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3.3.1. Проведение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участие в ежегодных мероприятиях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финансовой грамотности 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единицы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D4D297C7-03EE-4BA5-AC3C-D60D48C0D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316621"/>
              </p:ext>
            </p:extLst>
          </p:nvPr>
        </p:nvGraphicFramePr>
        <p:xfrm>
          <a:off x="1365250" y="1940147"/>
          <a:ext cx="15240000" cy="9130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36960" y="3571748"/>
            <a:ext cx="3740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4)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8016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C47317-8DEA-4C5D-8DD3-521C25D7F8B8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4E4CE8-79E7-4A50-B3D9-3A57EBD95341}"/>
              </a:ext>
            </a:extLst>
          </p:cNvPr>
          <p:cNvSpPr/>
          <p:nvPr/>
        </p:nvSpPr>
        <p:spPr>
          <a:xfrm>
            <a:off x="10210008" y="1854803"/>
            <a:ext cx="8833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3.3.1. Проведение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участие в ежегодных мероприятиях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финансовой грамотности –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единицы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650" y="2835275"/>
            <a:ext cx="19050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показателя в первом полугодии 2024 года при информационной поддержке   министерства образования Приморского края, Дальневосточного ГУ Банка России прошло 4 мероприятия: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«Волонтеры финансового просвещения» -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231 участник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Всероссийский онлайн-марафон по финансовой грамотности –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10 343 участника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Всероссийский конкурс по истории предпринимательства «Наследие выдающихся предпринимателей России» -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159 участников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просветительские эстафеты. Первый этап «Семейный бюджет» -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17 022 участника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показатель реализован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31 муниципалитете края, что составляет 94%.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8016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C47317-8DEA-4C5D-8DD3-521C25D7F8B8}"/>
              </a:ext>
            </a:extLst>
          </p:cNvPr>
          <p:cNvSpPr/>
          <p:nvPr/>
        </p:nvSpPr>
        <p:spPr>
          <a:xfrm>
            <a:off x="2432050" y="6254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Объекты мониторинга согласно распоряжению Правительства Приморского края от 29.02.2024 N 103-рп 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("дорожной карты").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64E4CE8-79E7-4A50-B3D9-3A57EBD95341}"/>
              </a:ext>
            </a:extLst>
          </p:cNvPr>
          <p:cNvSpPr/>
          <p:nvPr/>
        </p:nvSpPr>
        <p:spPr>
          <a:xfrm>
            <a:off x="336550" y="2149475"/>
            <a:ext cx="194310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 участие в ежегодных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 по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второй этап эстафеты «Мои финансы».</a:t>
            </a: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Проинформированы о следующих мероприятиях:</a:t>
            </a:r>
          </a:p>
          <a:p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Интеллектуальные состязания  по финансовой грамотности (НИУ ВШИ): 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Всероссийская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олимпиада школьников «Высшая проба» по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направлению «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грамотность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</a:p>
          <a:p>
            <a:pPr marL="571500" indent="-571500">
              <a:buFontTx/>
              <a:buChar char="-"/>
            </a:pP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Кибертурнир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Финспринт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по финансовой грамотности;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Всероссийский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онлайн-зачет по финансовой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грамотности,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организуемый Банком России. 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60ADC01-89C3-41C2-9FCE-B9EE20025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28329"/>
              </p:ext>
            </p:extLst>
          </p:nvPr>
        </p:nvGraphicFramePr>
        <p:xfrm>
          <a:off x="1746250" y="320675"/>
          <a:ext cx="16992600" cy="107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78E4F82-A0F4-4133-8FAB-FBF4BEB3263E}"/>
              </a:ext>
            </a:extLst>
          </p:cNvPr>
          <p:cNvSpPr/>
          <p:nvPr/>
        </p:nvSpPr>
        <p:spPr>
          <a:xfrm>
            <a:off x="3041650" y="701675"/>
            <a:ext cx="8487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выводы по итогам мониторинга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404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42AA8AC-A69F-49A3-80A3-315527AFD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161929"/>
              </p:ext>
            </p:extLst>
          </p:nvPr>
        </p:nvGraphicFramePr>
        <p:xfrm>
          <a:off x="2432050" y="1082675"/>
          <a:ext cx="16611600" cy="967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4907C72-E289-4855-AAF7-3DF06A5D88B4}"/>
              </a:ext>
            </a:extLst>
          </p:cNvPr>
          <p:cNvSpPr/>
          <p:nvPr/>
        </p:nvSpPr>
        <p:spPr>
          <a:xfrm>
            <a:off x="2660650" y="549275"/>
            <a:ext cx="8487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выводы по итогам мониторинга</a:t>
            </a:r>
            <a:endParaRPr lang="ru-RU" sz="3600" b="1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62F3EC3-B821-4D7C-8E26-BAE34B40C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05455"/>
              </p:ext>
            </p:extLst>
          </p:nvPr>
        </p:nvGraphicFramePr>
        <p:xfrm>
          <a:off x="12938125" y="363756"/>
          <a:ext cx="6635750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2687786">
                  <a:extLst>
                    <a:ext uri="{9D8B030D-6E8A-4147-A177-3AD203B41FA5}">
                      <a16:colId xmlns="" xmlns:a16="http://schemas.microsoft.com/office/drawing/2014/main" val="3803262881"/>
                    </a:ext>
                  </a:extLst>
                </a:gridCol>
                <a:gridCol w="3947964">
                  <a:extLst>
                    <a:ext uri="{9D8B030D-6E8A-4147-A177-3AD203B41FA5}">
                      <a16:colId xmlns="" xmlns:a16="http://schemas.microsoft.com/office/drawing/2014/main" val="2249687825"/>
                    </a:ext>
                  </a:extLst>
                </a:gridCol>
              </a:tblGrid>
              <a:tr h="227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результативности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 показателя результативности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5243882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90%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5711107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70% до 90 %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726616"/>
                  </a:ext>
                </a:extLst>
              </a:tr>
              <a:tr h="227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менее 70  %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384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94FF35-6F77-4E4E-8332-5D366697362A}"/>
              </a:ext>
            </a:extLst>
          </p:cNvPr>
          <p:cNvSpPr/>
          <p:nvPr/>
        </p:nvSpPr>
        <p:spPr>
          <a:xfrm>
            <a:off x="3803650" y="854075"/>
            <a:ext cx="9151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итогам мониторинга</a:t>
            </a:r>
            <a:endParaRPr lang="ru-RU" sz="4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CB67F30-1E55-49E3-937B-A0DC59F410F9}"/>
              </a:ext>
            </a:extLst>
          </p:cNvPr>
          <p:cNvSpPr/>
          <p:nvPr/>
        </p:nvSpPr>
        <p:spPr>
          <a:xfrm>
            <a:off x="1212850" y="2073275"/>
            <a:ext cx="18135600" cy="722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мониторинга выявил критический уровень имеющихся учебных программ и учебно-методических материалов по основам финансовой грамотности в рамках учебных предметов, внеурочной деятельности, учебных курсов  во всех муниципалитетах. Специалистам ММС рекомендуем активизировать работу с руководителями   образовательных организаций по  размещению на официальном сайте образовательной организации учебных программ и учебно-методических материалов по основам финансовой грамотности в рамках учебных предметов, внеурочной деятельности, учебных курсов;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ММС рекомендуем организовать информационно-методическое сопровождение образовательных организаций в ежегодных мероприятиях по финансовой грамотности, добиваясь охвата всех возрастных групп предполагаемых участников.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Специалистам ММС Надежденского МО, Кировского МР, Пожарского МО, Тернейского МО, Михайловского МР, Анучинского МО рекомендуем информировать о возможных программах повышения квалификации педагогических работников в области преподавания основ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1195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201"/>
            <a:ext cx="20104100" cy="113085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57FB83C-7CDB-4261-AC12-AEF2C808A9E8}"/>
              </a:ext>
            </a:extLst>
          </p:cNvPr>
          <p:cNvSpPr/>
          <p:nvPr/>
        </p:nvSpPr>
        <p:spPr>
          <a:xfrm>
            <a:off x="2279650" y="5492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Распоряжение Правительства Приморского края от 29.02.2024 N 103-рп </a:t>
            </a:r>
          </a:p>
          <a:p>
            <a:pPr algn="ctr"/>
            <a:r>
              <a:rPr lang="ru-RU" sz="3200" b="1" dirty="0"/>
              <a:t>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(второе полугодие).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AD955E9-6B07-4F3F-B2CD-D436CFCFE929}"/>
              </a:ext>
            </a:extLst>
          </p:cNvPr>
          <p:cNvSpPr/>
          <p:nvPr/>
        </p:nvSpPr>
        <p:spPr>
          <a:xfrm>
            <a:off x="533400" y="2378075"/>
            <a:ext cx="18510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п.2.1.5 Содействие развитию проектной деятельности обучающихся общего образования по финансовой грамотности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(информационная поддержка)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проектов по финансовой грамотности среди школьников 13-17 лет от Банка России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проходил с 1 апреля по 20 мая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проекты в ОО (второе полугодие 2024 года);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CC1F899-878B-4600-9117-EC967C3034DC}"/>
              </a:ext>
            </a:extLst>
          </p:cNvPr>
          <p:cNvSpPr/>
          <p:nvPr/>
        </p:nvSpPr>
        <p:spPr>
          <a:xfrm>
            <a:off x="450850" y="3683655"/>
            <a:ext cx="1760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2.1.6 Обеспечение участия организаций общего образования Приморского края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онлайн-уроках по финансовой грамотности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проводимых Банком России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(информационная поддержка осенней сессии)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E026A71-CF23-4928-B3B7-0CFDE498F75D}"/>
              </a:ext>
            </a:extLst>
          </p:cNvPr>
          <p:cNvSpPr/>
          <p:nvPr/>
        </p:nvSpPr>
        <p:spPr>
          <a:xfrm>
            <a:off x="485530" y="4561780"/>
            <a:ext cx="1871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п.2.1.9 Проведение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экскурсий в музее Дальневосточного ГУ Банка России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обучающихся в образовательных учреждениях Приморского края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(информационная поддержка)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FF37974-F239-4DE7-AC1A-2AC1E6A7F902}"/>
              </a:ext>
            </a:extLst>
          </p:cNvPr>
          <p:cNvSpPr/>
          <p:nvPr/>
        </p:nvSpPr>
        <p:spPr>
          <a:xfrm>
            <a:off x="485530" y="5356314"/>
            <a:ext cx="18815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п.2.1.10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классных часов по финансовой грамотности для обучающихся 5 - 8 классов организаций общего образования в втором полугодии 2024 года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(размещение материалов для проведения классных часов в сообществе «Финансовая грамотность в образовании»: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Сферум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совместная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Google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Презентация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CD72D48-ACFC-46E7-9635-789C6356EF23}"/>
              </a:ext>
            </a:extLst>
          </p:cNvPr>
          <p:cNvSpPr/>
          <p:nvPr/>
        </p:nvSpPr>
        <p:spPr>
          <a:xfrm>
            <a:off x="444500" y="6237202"/>
            <a:ext cx="17719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п. 2.1.11 Проведение конкурса рисунков и конкурса стихов для обучающихся 1 - 4 классов организаций общего образования </a:t>
            </a:r>
            <a:r>
              <a:rPr lang="ru-RU" dirty="0">
                <a:solidFill>
                  <a:srgbClr val="FF0000"/>
                </a:solidFill>
              </a:rPr>
              <a:t>(??? Министерство образования ПК)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10096AB-FE57-4B0F-8B70-A1E8BBAC09DF}"/>
              </a:ext>
            </a:extLst>
          </p:cNvPr>
          <p:cNvSpPr/>
          <p:nvPr/>
        </p:nvSpPr>
        <p:spPr>
          <a:xfrm>
            <a:off x="444012" y="6896285"/>
            <a:ext cx="1668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п. 2.1.12 Проведение конкурса "Мой умный бюджет" для обучающихся 9 - 11 классов организаций общего образования </a:t>
            </a:r>
            <a:r>
              <a:rPr lang="ru-RU" dirty="0">
                <a:solidFill>
                  <a:srgbClr val="FF0000"/>
                </a:solidFill>
              </a:rPr>
              <a:t>(??? Министерство образования ПК)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77D7226-EF32-4E0E-9885-B826EF6465A2}"/>
              </a:ext>
            </a:extLst>
          </p:cNvPr>
          <p:cNvSpPr/>
          <p:nvPr/>
        </p:nvSpPr>
        <p:spPr>
          <a:xfrm>
            <a:off x="485530" y="7540529"/>
            <a:ext cx="1840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п. 2.1.13 Проведение Краевой олимпиады школьников по финансовой грамотности для обучающихся организаций общего образования </a:t>
            </a:r>
            <a:r>
              <a:rPr lang="ru-RU" dirty="0"/>
              <a:t>(информационная поддержка)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B7323A-555B-4281-9500-7228D2E9DEAB}"/>
              </a:ext>
            </a:extLst>
          </p:cNvPr>
          <p:cNvSpPr/>
          <p:nvPr/>
        </p:nvSpPr>
        <p:spPr>
          <a:xfrm>
            <a:off x="444012" y="8114203"/>
            <a:ext cx="1825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п. 2.1.18 Участие общеобразовательных организаций в ежегодной акции «Всероссийские Недели финансовой грамотности для детей и молодежи» </a:t>
            </a:r>
            <a:r>
              <a:rPr lang="ru-RU" dirty="0"/>
              <a:t>(информационная поддержка)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55D8A0-FAE5-4B9F-A9FC-8055934190CC}"/>
              </a:ext>
            </a:extLst>
          </p:cNvPr>
          <p:cNvSpPr/>
          <p:nvPr/>
        </p:nvSpPr>
        <p:spPr>
          <a:xfrm>
            <a:off x="444012" y="8654399"/>
            <a:ext cx="17936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п.2.3.1 Разработка и реализация программ повышения квалификации педагогических работников в области преподавания </a:t>
            </a:r>
            <a:r>
              <a:rPr lang="ru-RU" b="1">
                <a:solidFill>
                  <a:srgbClr val="002060"/>
                </a:solidFill>
              </a:rPr>
              <a:t>основ финансовой (ГАУ ДПО ПК ИРО):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курсы повышения квалификации «Формирование финансовой грамотности обучающихся в соответствии с обновленными ФГОС»  - 11.11.24-15.11.2024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0B99642-D7F2-41A1-814A-F1663331A672}"/>
              </a:ext>
            </a:extLst>
          </p:cNvPr>
          <p:cNvSpPr/>
          <p:nvPr/>
        </p:nvSpPr>
        <p:spPr>
          <a:xfrm>
            <a:off x="436784" y="9881700"/>
            <a:ext cx="18964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п. 2.3.2.Включение программ повышения квалификации педагогических работников в области преподавания основ финансовой грамотности в план работы учреждений, реализующих программы в области формирования основ финансовой грамотности </a:t>
            </a:r>
            <a:r>
              <a:rPr lang="ru-RU" dirty="0">
                <a:solidFill>
                  <a:srgbClr val="002060"/>
                </a:solidFill>
              </a:rPr>
              <a:t>(информационная поддержка):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«Тьюторы на предприятиях» от  Банка России (</a:t>
            </a:r>
            <a:r>
              <a:rPr lang="ru-RU" dirty="0">
                <a:solidFill>
                  <a:srgbClr val="C00000"/>
                </a:solidFill>
              </a:rPr>
              <a:t>обучение представителей организаций финансовой грамотности для последующей трансляции информации своим коллегам).</a:t>
            </a:r>
          </a:p>
        </p:txBody>
      </p:sp>
    </p:spTree>
    <p:extLst>
      <p:ext uri="{BB962C8B-B14F-4D97-AF65-F5344CB8AC3E}">
        <p14:creationId xmlns:p14="http://schemas.microsoft.com/office/powerpoint/2010/main" val="40428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3782" y="-419989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956A76F-3E6D-4A11-8B96-1E148207C6B8}"/>
              </a:ext>
            </a:extLst>
          </p:cNvPr>
          <p:cNvSpPr/>
          <p:nvPr/>
        </p:nvSpPr>
        <p:spPr>
          <a:xfrm>
            <a:off x="527050" y="1311275"/>
            <a:ext cx="185928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2.1.2. внедрение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образовательную практику общего образования учебных программ и учебно-методических материалов по основам финансовой грамотности в рамках учебных предметов, внеурочной деятельности,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учебных курсов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100%);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2.1.5. содействие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развитию проектной деятельности обучающихся общего образования по финансовой грамотности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да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2.1.9. проведение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экскурсий в музее Дальневосточного ГУ Банка России для обучающихся в образовательных учреждениях Приморского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края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15)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571500" indent="-571500">
              <a:buFontTx/>
              <a:buChar char="-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2.1.10. проведение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классных часов по финансовой грамотности для обучающихся 5 - 8 классов организаций общего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образования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100%)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2.3.1. разработка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 реализация программ повышения квалификации педагогических работников в области преподавания основ финансовой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грамотности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100%)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2.3.2. включение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программ повышения квалификации педагогических работников в области преподавания основ финансовой грамотности в план работы учреждений, реализующих программы в области формирования основ финансовой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грамотности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да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3.3.1. проведение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и участие в ежегодных мероприятиях по финансовой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грамотности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(значение целевого показателя –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4)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5050" y="136283"/>
            <a:ext cx="13464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Показатели (план ГАУ ДПО ПК ИРО  мероприятий по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реализации)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0316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2BFDFD-809A-4AB5-A88A-A95662E6F27B}"/>
              </a:ext>
            </a:extLst>
          </p:cNvPr>
          <p:cNvSpPr/>
          <p:nvPr/>
        </p:nvSpPr>
        <p:spPr>
          <a:xfrm>
            <a:off x="2279650" y="5492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Распоряжение Правительства Приморского края от 29.02.2024 N 103-рп </a:t>
            </a:r>
          </a:p>
          <a:p>
            <a:pPr algn="ctr"/>
            <a:r>
              <a:rPr lang="ru-RU" sz="3200" b="1" dirty="0"/>
              <a:t>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(второе полугодие).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A8C23D-153F-4A7A-8776-ED71D2DB3593}"/>
              </a:ext>
            </a:extLst>
          </p:cNvPr>
          <p:cNvSpPr/>
          <p:nvPr/>
        </p:nvSpPr>
        <p:spPr>
          <a:xfrm>
            <a:off x="497840" y="2147435"/>
            <a:ext cx="1882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п. 2.3.3 Проведение конкурса профессионального мастерства педагогических работников, реализующих программы в области формирования основ финансовой грамотности: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07.10.24-22.11.24 Региональный  конкурс профессионального мастерства педагогических работников Приморского края «Уроки финансовой грамотности» </a:t>
            </a:r>
            <a:r>
              <a:rPr lang="ru-RU" dirty="0">
                <a:solidFill>
                  <a:srgbClr val="C00000"/>
                </a:solidFill>
              </a:rPr>
              <a:t>(организация</a:t>
            </a:r>
            <a:r>
              <a:rPr lang="ru-RU" dirty="0" smtClean="0">
                <a:solidFill>
                  <a:srgbClr val="C00000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Ежегодный  Всероссийский конкурс профессионального мастерства педагогов финансовой грамотности «Финансовая перемена</a:t>
            </a:r>
            <a:r>
              <a:rPr lang="ru-RU" b="1" dirty="0" smtClean="0">
                <a:solidFill>
                  <a:srgbClr val="C00000"/>
                </a:solidFill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B86B297-8C24-491B-9F1C-C04A074CCAB2}"/>
              </a:ext>
            </a:extLst>
          </p:cNvPr>
          <p:cNvSpPr/>
          <p:nvPr/>
        </p:nvSpPr>
        <p:spPr>
          <a:xfrm>
            <a:off x="488950" y="3522025"/>
            <a:ext cx="1935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п. 2.3.5 Организация и проведение мероприятий (вебинаров, семинаров), направленных на повышение квалификации педагогов, реализующих элементы финансовой грамотности на разных уровнях образования, а также обмен практиками внедрения финансовой грамотности в образовательный процесс: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Семинар  «Организация деятельности педагогов в соответствии с планом мероприятий в сфере повышения финансовой грамотности и формирования финансовой культуры» – 26.09.24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00000"/>
                </a:solidFill>
              </a:rPr>
              <a:t>Вебинар</a:t>
            </a:r>
            <a:r>
              <a:rPr lang="ru-RU" b="1" dirty="0">
                <a:solidFill>
                  <a:srgbClr val="C00000"/>
                </a:solidFill>
              </a:rPr>
              <a:t> по теме  «Недетские шалость: как мошенники обманывают детей» - 9 </a:t>
            </a:r>
            <a:r>
              <a:rPr lang="ru-RU" b="1" dirty="0" smtClean="0">
                <a:solidFill>
                  <a:srgbClr val="C00000"/>
                </a:solidFill>
              </a:rPr>
              <a:t>октября </a:t>
            </a:r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организаторы: министерство </a:t>
            </a:r>
            <a:r>
              <a:rPr lang="ru-RU" dirty="0" smtClean="0">
                <a:solidFill>
                  <a:srgbClr val="C00000"/>
                </a:solidFill>
              </a:rPr>
              <a:t>образования ПК, ПК ИРО, ДВ отделение Банка </a:t>
            </a:r>
            <a:r>
              <a:rPr lang="ru-RU" dirty="0">
                <a:solidFill>
                  <a:srgbClr val="C00000"/>
                </a:solidFill>
              </a:rPr>
              <a:t>России)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hlinkClick r:id="rId4"/>
              </a:rPr>
              <a:t>Вебинар «Финансовая грамотность дошкольников и младших школьников: игровые формы обучения и вовлечение родителей» </a:t>
            </a:r>
            <a:r>
              <a:rPr lang="ru-RU" b="1" dirty="0">
                <a:solidFill>
                  <a:srgbClr val="C00000"/>
                </a:solidFill>
              </a:rPr>
              <a:t> - 8 октября </a:t>
            </a:r>
            <a:r>
              <a:rPr lang="ru-RU" dirty="0">
                <a:solidFill>
                  <a:srgbClr val="C00000"/>
                </a:solidFill>
              </a:rPr>
              <a:t>(информационная поддержка/организатор  ФГА ОУВО  «Национальный исследовательский университет «ВШИ») ;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hlinkClick r:id="rId5"/>
              </a:rPr>
              <a:t>Вебинар «Финансовое воспитание: как школа может помочь родителям в этом процессе?» </a:t>
            </a:r>
            <a:r>
              <a:rPr lang="ru-RU" b="1" dirty="0">
                <a:solidFill>
                  <a:srgbClr val="C00000"/>
                </a:solidFill>
              </a:rPr>
              <a:t>  - 15 октября </a:t>
            </a:r>
            <a:r>
              <a:rPr lang="ru-RU" dirty="0">
                <a:solidFill>
                  <a:srgbClr val="C00000"/>
                </a:solidFill>
              </a:rPr>
              <a:t>(информационная поддержка/организатор  ФГА ОУВО  «Национальный исследовательский университет «ВШИ</a:t>
            </a:r>
            <a:r>
              <a:rPr lang="ru-RU" dirty="0" smtClean="0">
                <a:solidFill>
                  <a:srgbClr val="C00000"/>
                </a:solidFill>
              </a:rPr>
              <a:t>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C00000"/>
                </a:solidFill>
              </a:rPr>
              <a:t>Вебинар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«Вебинар «Формирование о финансовой грамотности у дошкольников посредством игровой деятельности»   - 13.12.2024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68B7F0E-AD9E-48DF-8A57-DB75DB55507A}"/>
              </a:ext>
            </a:extLst>
          </p:cNvPr>
          <p:cNvSpPr/>
          <p:nvPr/>
        </p:nvSpPr>
        <p:spPr>
          <a:xfrm>
            <a:off x="603250" y="6667892"/>
            <a:ext cx="148372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п.3.3.1 Проведение и участие в ежегодных мероприятиях по финансовой грамотности</a:t>
            </a:r>
            <a:r>
              <a:rPr lang="ru-RU" dirty="0"/>
              <a:t>: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Второй этап Всероссийской просветительской эстафеты «Мои финансы» с 4 июля по 30 сентября </a:t>
            </a:r>
            <a:r>
              <a:rPr lang="ru-RU" dirty="0">
                <a:solidFill>
                  <a:srgbClr val="C00000"/>
                </a:solidFill>
              </a:rPr>
              <a:t>(информационная поддержка, мониторинг)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Третий этап Всероссийской просветительской эстафеты «Мои финансы» с  1 октября по 20 декабря </a:t>
            </a:r>
            <a:r>
              <a:rPr lang="ru-RU" dirty="0">
                <a:solidFill>
                  <a:srgbClr val="C00000"/>
                </a:solidFill>
              </a:rPr>
              <a:t>(информационная поддержка, мониторинг);</a:t>
            </a:r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Краевой фестиваль лучших образовательных практик по финансовой грамотности - 6.07 декабря 2024 </a:t>
            </a:r>
            <a:r>
              <a:rPr lang="ru-RU" dirty="0">
                <a:solidFill>
                  <a:srgbClr val="C00000"/>
                </a:solidFill>
              </a:rPr>
              <a:t>(организация).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98A5FC-0EB0-44BC-A86B-9BABB4BD4C36}"/>
              </a:ext>
            </a:extLst>
          </p:cNvPr>
          <p:cNvSpPr/>
          <p:nvPr/>
        </p:nvSpPr>
        <p:spPr>
          <a:xfrm>
            <a:off x="636656" y="8327550"/>
            <a:ext cx="1867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п.3.3.6 Проведение Региональной семейной олимпиады по финансовой грамотности "В мире финансов" для воспитанников дошкольных учреждений, обучающихся 1 - 11 классов организаций общего образования, взрослых от 18 лет </a:t>
            </a:r>
            <a:r>
              <a:rPr lang="ru-RU" dirty="0">
                <a:solidFill>
                  <a:srgbClr val="FF0000"/>
                </a:solidFill>
              </a:rPr>
              <a:t>(??? Министерство образования ПК)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CFCB037-DC2E-400E-89A7-76172D84957F}"/>
              </a:ext>
            </a:extLst>
          </p:cNvPr>
          <p:cNvSpPr/>
          <p:nvPr/>
        </p:nvSpPr>
        <p:spPr>
          <a:xfrm>
            <a:off x="497840" y="9412247"/>
            <a:ext cx="18478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п.3.3.10 Обеспечение проведения Всероссийского онлайн-зачета по финансовой грамотности в Приморском крае - ноябрь </a:t>
            </a:r>
            <a:r>
              <a:rPr lang="ru-RU" dirty="0"/>
              <a:t>(информационная поддержка)</a:t>
            </a:r>
          </a:p>
        </p:txBody>
      </p:sp>
    </p:spTree>
    <p:extLst>
      <p:ext uri="{BB962C8B-B14F-4D97-AF65-F5344CB8AC3E}">
        <p14:creationId xmlns:p14="http://schemas.microsoft.com/office/powerpoint/2010/main" val="22252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0316"/>
            <a:ext cx="20104100" cy="113085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62BFDFD-809A-4AB5-A88A-A95662E6F27B}"/>
              </a:ext>
            </a:extLst>
          </p:cNvPr>
          <p:cNvSpPr/>
          <p:nvPr/>
        </p:nvSpPr>
        <p:spPr>
          <a:xfrm>
            <a:off x="2279650" y="549275"/>
            <a:ext cx="166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Распоряжение Правительства Приморского края от 29.02.2024 N 103-рп </a:t>
            </a:r>
          </a:p>
          <a:p>
            <a:pPr algn="ctr"/>
            <a:r>
              <a:rPr lang="ru-RU" sz="3200" b="1" dirty="0"/>
              <a:t>"</a:t>
            </a:r>
            <a:r>
              <a:rPr lang="ru-RU" sz="3200" b="1" dirty="0">
                <a:hlinkClick r:id="rId3"/>
              </a:rPr>
              <a:t>Об утверждении плана мероприятий </a:t>
            </a:r>
            <a:r>
              <a:rPr lang="ru-RU" sz="3200" b="1" dirty="0"/>
              <a:t>(второе полугодие).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650" y="2530475"/>
            <a:ext cx="1920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стажировочных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(размещаем в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Сферуме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сайте ПК ИРО (страница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грамотность»),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совместная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Google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Презентация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5197475"/>
            <a:ext cx="18821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Уважаемые коллеги! Обращаюсь к Вам с предложением о возможности размещения на сайте ПК ИРО новостей 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деятельности в рамках реализации региональной программы «Повышения финансовой грамотности и формирования финансовой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кульутры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в  до 2030» :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интересных событиях, процессах и т.п. Отправляйте файлы (текст в формате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фото) на почту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hlinkClick r:id="rId5"/>
              </a:rPr>
              <a:t>elenayascevich@mail.ru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/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Требования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к текстовому файлу: формат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word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 объем текста - от 0,5 до 1 страницы кегль 13. Не должно быть непонятных аббревиатур, типа ПГО. Обязательно указывайте в тексте свою целевую категорию, чтобы было понятно на какой странице размещать новость: наставничество, педагогические классы, молодые педагоги, учителя начальных классов. Обязательно подписывайте текст, чтобы было понятно авторство и Вы смогли  сделать ссылку на публикацию.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Будем считать это публикацией на официальном сайте.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Просьба оставлять контактные данные. Спасибо за сотрудничество!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04166"/>
            <a:ext cx="20104100" cy="11308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92F289-F524-4F0E-840B-E7E49AB6F0FA}"/>
              </a:ext>
            </a:extLst>
          </p:cNvPr>
          <p:cNvSpPr txBox="1"/>
          <p:nvPr/>
        </p:nvSpPr>
        <p:spPr>
          <a:xfrm>
            <a:off x="603250" y="10150475"/>
            <a:ext cx="16535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Стратегия повышения  финансовой грамотности и формирования финансовой культуры  до 2030 года, утвержденная распоряжением Правительства Российской Федерации от 24 октября 2023 года № 2958-р.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5DA594-A4A7-478D-8FA4-317AF03A8390}"/>
              </a:ext>
            </a:extLst>
          </p:cNvPr>
          <p:cNvSpPr txBox="1"/>
          <p:nvPr/>
        </p:nvSpPr>
        <p:spPr>
          <a:xfrm>
            <a:off x="2017268" y="1540296"/>
            <a:ext cx="426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Методические рекомендации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544" y="0"/>
            <a:ext cx="19580555" cy="929814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061450" y="7331075"/>
            <a:ext cx="6019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65250" y="8016875"/>
            <a:ext cx="495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3" y="22501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9434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2572</Words>
  <Application>Microsoft Office PowerPoint</Application>
  <PresentationFormat>Произвольный</PresentationFormat>
  <Paragraphs>187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ФинГ</dc:title>
  <dc:creator>Flyvi</dc:creator>
  <cp:lastModifiedBy>Виктор</cp:lastModifiedBy>
  <cp:revision>113</cp:revision>
  <dcterms:created xsi:type="dcterms:W3CDTF">2024-08-01T01:17:50Z</dcterms:created>
  <dcterms:modified xsi:type="dcterms:W3CDTF">2024-09-18T10:14:38Z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2024-08-01T00:00:00Z</vt:filetime>
  </property>
  <property fmtid="{D5CDD505-2E9C-101B-9397-08002B2CF9AE}" pid="3" name="LastSaved">
    <vt:filetime>2024-08-01T00:00:00Z</vt:filetime>
  </property>
</Properties>
</file>