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8" r:id="rId4"/>
    <p:sldId id="271" r:id="rId5"/>
    <p:sldId id="273" r:id="rId6"/>
    <p:sldId id="268" r:id="rId7"/>
    <p:sldId id="274" r:id="rId8"/>
    <p:sldId id="275" r:id="rId9"/>
    <p:sldId id="276" r:id="rId10"/>
    <p:sldId id="277" r:id="rId11"/>
    <p:sldId id="25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5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cloud.mail.ru/public/48fd/sm78hKRJ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206256" y="1155436"/>
            <a:ext cx="6298370" cy="3945187"/>
          </a:xfrm>
        </p:spPr>
        <p:txBody>
          <a:bodyPr/>
          <a:lstStyle/>
          <a:p>
            <a:pPr algn="ctr"/>
            <a:r>
              <a:rPr lang="ru-RU" sz="4000" dirty="0" smtClean="0"/>
              <a:t>мониторинг реализации целевой модели наставничества в Приморском крае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2643159" y="3891731"/>
            <a:ext cx="6710798" cy="125917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6300192" y="18864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96974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3449984"/>
              </p:ext>
            </p:extLst>
          </p:nvPr>
        </p:nvGraphicFramePr>
        <p:xfrm>
          <a:off x="1331531" y="3429000"/>
          <a:ext cx="6280150" cy="1437132"/>
        </p:xfrm>
        <a:graphic>
          <a:graphicData uri="http://schemas.openxmlformats.org/drawingml/2006/table">
            <a:tbl>
              <a:tblPr firstRow="1" firstCol="1" bandRow="1"/>
              <a:tblGrid>
                <a:gridCol w="269930"/>
                <a:gridCol w="969206"/>
                <a:gridCol w="1079718"/>
                <a:gridCol w="1350283"/>
                <a:gridCol w="1260730"/>
                <a:gridCol w="1350283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Наименование образовательной организации*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ссылка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URL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-адрес Положения о системе наставничества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ссылка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URL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-адрес дорожной  карты (план мероприятий) по реализации Положения о системе наставничества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ссылка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URL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-адрес программ наставничества различных форм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ссылка на URL-адрес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приказов о назначении наставников в ОО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486544"/>
            <a:ext cx="786410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Количественные данные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пп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. 1.2, 1.4, 1.6, 1.8 необходимо подтвердить  ссылками на URL-адрес данных документов в сети Интернет, которые нужно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внести в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приведенную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ниже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форму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sz="2000" b="1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разместить по ссылке 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cloud.mail.ru/public/48fd/sm78hKRJS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формате документа 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word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в указанные сроки.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Муниципальное образование _____________________________________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senicheva\Downloads\qr-code (14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16216" y="2204864"/>
            <a:ext cx="905421" cy="90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9478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592948" cy="288032"/>
          </a:xfrm>
        </p:spPr>
        <p:txBody>
          <a:bodyPr/>
          <a:lstStyle/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280920" cy="535270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( в течение апреля, до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мая 2024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эффективность реализации целевой модели наставничества в ОО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блок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деятельности ММС по созданию системы наставничества в муниципалитете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Адресные рекомендации, аналитическая справка 1 полугодие 2024 года</a:t>
            </a: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senicheva\Downloads\qr-code (12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933056"/>
            <a:ext cx="1489993" cy="1489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519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116632"/>
            <a:ext cx="7520940" cy="288032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Задачи мониторинга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8856984" cy="6192688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ru-RU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ценить  эффективность  реализации ЦНМ в  </a:t>
            </a:r>
            <a:r>
              <a:rPr lang="ru-RU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</a:t>
            </a:r>
            <a:r>
              <a:rPr lang="ru-RU" sz="2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 в области нормативно-программного обеспечения по </a:t>
            </a:r>
            <a:r>
              <a:rPr lang="ru-RU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следующим показателям: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 доле ОО от общего количества ОО,  имеющих на сайте Положение о системе наставничества в образовательной организации;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имеющих размещенную на сайте  дорожную карту (план мероприятий) по реализации Положения о системе наставничества в образовательной организации;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 имеющих размещенные на сайте программы наставничества;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 имеющих размещенные на сайте приказы о назначении наставников;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endParaRPr lang="ru-RU" sz="21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668344" y="188640"/>
            <a:ext cx="1296143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9314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606398" cy="4680520"/>
          </a:xfrm>
        </p:spPr>
        <p:txBody>
          <a:bodyPr>
            <a:normAutofit fontScale="92500" lnSpcReduction="20000"/>
          </a:bodyPr>
          <a:lstStyle/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доле </a:t>
            </a:r>
            <a:r>
              <a:rPr lang="ru-RU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организаций от общего числа образовательных организаций, в которых на отчетный период внедрена ЦМН;</a:t>
            </a: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доле  педагогических </a:t>
            </a:r>
            <a:r>
              <a:rPr lang="ru-RU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работников, охваченных ЦМН за отчетный </a:t>
            </a: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период;</a:t>
            </a: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3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доле от общего числа учащихся ОО, вовлеченных в различные формы наставничества на институциональном, муниципальном и региональном </a:t>
            </a: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уровнях.</a:t>
            </a:r>
            <a:endParaRPr lang="ru-RU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7" y="332656"/>
            <a:ext cx="8640960" cy="934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ценить  </a:t>
            </a:r>
            <a:r>
              <a:rPr lang="ru-RU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 реализации ЦНМ </a:t>
            </a:r>
            <a:endParaRPr lang="ru-RU" sz="24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ОО :</a:t>
            </a:r>
            <a:endParaRPr lang="ru-RU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668344" y="188640"/>
            <a:ext cx="1296143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67947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472608"/>
          </a:xfrm>
        </p:spPr>
        <p:txBody>
          <a:bodyPr>
            <a:normAutofit/>
          </a:bodyPr>
          <a:lstStyle/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доле  </a:t>
            </a:r>
            <a:r>
              <a:rPr lang="ru-RU" sz="2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 работников в возрасте до 35 лет со стажем работы не более 3-х лет, вовлеченных в реализацию ЦМН и получивших  адресную поддержку и методическое сопровождение в различных формах;</a:t>
            </a: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доле педагогических работников в возрасте до 35 лет со стажем работы не более 3-х лет, принимавших участие в конкурсах профессионального мастерства за отчетный </a:t>
            </a:r>
            <a:r>
              <a:rPr lang="ru-RU" sz="2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период.</a:t>
            </a:r>
            <a:endParaRPr lang="ru-RU" sz="2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7" y="332656"/>
            <a:ext cx="8640960" cy="934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 </a:t>
            </a:r>
            <a:r>
              <a:rPr lang="ru-RU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 реализации ЦНМ </a:t>
            </a:r>
            <a:endParaRPr lang="ru-RU" sz="24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ОО по сопровождение молодых педагогов:</a:t>
            </a:r>
            <a:endParaRPr lang="ru-RU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668344" y="188640"/>
            <a:ext cx="1296143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37877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889" y="982704"/>
            <a:ext cx="8856984" cy="39604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наличию муниципального  плана/дорожной карты по организации и проведению комплекса тематических мероприятий  с участием наставников и наставляемых в </a:t>
            </a:r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муниципалитете;</a:t>
            </a:r>
            <a:endParaRPr lang="ru-RU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муниципального банка наставнических практик;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муниципальной Школы  наставничества.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0"/>
            <a:ext cx="8352928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ценить  качество деятельности ММС по организации муниципальной системы наставничества:</a:t>
            </a:r>
            <a:endParaRPr lang="ru-RU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380312" y="188640"/>
            <a:ext cx="1584175" cy="613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01684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928992" cy="590465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В Мониторинге принимают участие общеобразовательные организации. </a:t>
            </a:r>
            <a:r>
              <a:rPr lang="ru-RU" sz="2000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Специалисты муниципальных органов управления образования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(далее – МОУО) или ММС, выполняющих функцию муниципального куратора  ЦМН, осуществляют сбор, обработку информации и заполнение общей для муниципалитета анкеты.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Мониторинг предполагает сбор объективных данных с их последующей </a:t>
            </a:r>
            <a:r>
              <a:rPr lang="ru-RU" sz="2000" dirty="0" smtClean="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</a:rPr>
              <a:t>верификацией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, их статистическую обработку и анализ результатов для  принятия мер, направленных на реализацию целевой модели наставничества (далее ЦМН) в общеобразовательных организациях Приморского края методическим рекомендациям Министерства просвещения РФ и целевым показателям региональной целевой модели наставничества.    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Итоговым документом для принятия  управленческих решений является аналитическая справка по результатам Мониторинга.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92359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/>
                <a:ea typeface="Times New Roman"/>
                <a:cs typeface="Times New Roman"/>
              </a:rPr>
              <a:t>Вопросы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анкеты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3699749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Примечание: количественные данные </a:t>
            </a:r>
            <a:r>
              <a:rPr lang="ru-RU" sz="2800" dirty="0" err="1">
                <a:latin typeface="Times New Roman"/>
                <a:ea typeface="Times New Roman"/>
                <a:cs typeface="Times New Roman"/>
              </a:rPr>
              <a:t>пп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. 1.1-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1.22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необходимо внести в анкету по ссылке  (в таблице указано муниципальное образование, напр., Артемовский городской округ). Графы именованы и соответствуют указанным ниже показателям. </a:t>
            </a:r>
            <a:endParaRPr lang="ru-RU" sz="2800" dirty="0" smtClean="0"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Ссылка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для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размещения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12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https://docs.google.com/forms/d/e/1FAIpQLSfv2CUz-ud-Sz3gpZQr8evGCO4anRwnLKHhfubEvu8YLjVV3g/viewform </a:t>
            </a:r>
            <a:r>
              <a:rPr lang="ru-RU" sz="1200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</a:pPr>
            <a:endParaRPr lang="ru-RU" sz="2800" dirty="0"/>
          </a:p>
        </p:txBody>
      </p:sp>
      <p:pic>
        <p:nvPicPr>
          <p:cNvPr id="1026" name="Picture 2" descr="C:\Users\senicheva\Downloads\qr-code (13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437112"/>
            <a:ext cx="1123603" cy="1123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03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2616" y="-603448"/>
            <a:ext cx="11161240" cy="7776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36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6632" y="-747464"/>
            <a:ext cx="11953328" cy="799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767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283</TotalTime>
  <Words>580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Углы</vt:lpstr>
      <vt:lpstr>мониторинг реализации целевой модели наставничества в Приморском крае</vt:lpstr>
      <vt:lpstr>            Задачи мониторинга </vt:lpstr>
      <vt:lpstr> </vt:lpstr>
      <vt:lpstr> </vt:lpstr>
      <vt:lpstr> </vt:lpstr>
      <vt:lpstr>Презентация PowerPoint</vt:lpstr>
      <vt:lpstr>Вопросы анкеты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мониторинга реализации целевой модели наставничества в Приморском крае</dc:title>
  <dc:creator>Юлия А. Сеничева</dc:creator>
  <cp:lastModifiedBy>Юлия А. Сеничева</cp:lastModifiedBy>
  <cp:revision>27</cp:revision>
  <dcterms:created xsi:type="dcterms:W3CDTF">2022-11-26T10:30:32Z</dcterms:created>
  <dcterms:modified xsi:type="dcterms:W3CDTF">2024-10-04T00:20:11Z</dcterms:modified>
</cp:coreProperties>
</file>