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64" r:id="rId5"/>
    <p:sldId id="305" r:id="rId6"/>
    <p:sldId id="306" r:id="rId7"/>
    <p:sldId id="290" r:id="rId8"/>
    <p:sldId id="307" r:id="rId9"/>
    <p:sldId id="304" r:id="rId10"/>
    <p:sldId id="299" r:id="rId11"/>
    <p:sldId id="300" r:id="rId12"/>
    <p:sldId id="278" r:id="rId13"/>
    <p:sldId id="281" r:id="rId14"/>
    <p:sldId id="261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02" d="100"/>
          <a:sy n="102" d="100"/>
        </p:scale>
        <p:origin x="27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502ABA-1835-4DAD-B06C-1FB544D830FA}" type="datetimeFigureOut">
              <a:rPr lang="ru-RU" smtClean="0"/>
              <a:t>24.03.2025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89378E-3CE3-439E-8808-FDED4E14B9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364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2B22205-1CA4-4321-B841-B32D0F598F33}" type="slidenum">
              <a:rPr lang="ru-RU" altLang="ru-RU" sz="1200" smtClean="0"/>
              <a:pPr eaLnBrk="1" hangingPunct="1"/>
              <a:t>7</a:t>
            </a:fld>
            <a:endParaRPr lang="ru-RU" altLang="ru-RU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ru-RU" dirty="0"/>
              <a:t>Математика 6 класс. </a:t>
            </a:r>
            <a:r>
              <a:rPr lang="ru-RU" altLang="ru-RU" dirty="0" err="1"/>
              <a:t>Н.Я.Виленкин</a:t>
            </a:r>
            <a:r>
              <a:rPr lang="ru-RU" altLang="ru-RU" dirty="0"/>
              <a:t>.           14.  «Нахождение дроби от числа»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B1D06-8E8F-444D-B8EC-8917EEC3048B}" type="datetimeFigureOut">
              <a:rPr lang="ru-RU" smtClean="0"/>
              <a:t>24.03.2025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52083728-4088-4F1A-9B05-E7E9D98681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967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B1D06-8E8F-444D-B8EC-8917EEC3048B}" type="datetimeFigureOut">
              <a:rPr lang="ru-RU" smtClean="0"/>
              <a:t>24.03.2025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83728-4088-4F1A-9B05-E7E9D98681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372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B1D06-8E8F-444D-B8EC-8917EEC3048B}" type="datetimeFigureOut">
              <a:rPr lang="ru-RU" smtClean="0"/>
              <a:t>24.03.2025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83728-4088-4F1A-9B05-E7E9D98681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695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B1D06-8E8F-444D-B8EC-8917EEC3048B}" type="datetimeFigureOut">
              <a:rPr lang="ru-RU" smtClean="0"/>
              <a:t>24.03.2025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83728-4088-4F1A-9B05-E7E9D98681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906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18B1D06-8E8F-444D-B8EC-8917EEC3048B}" type="datetimeFigureOut">
              <a:rPr lang="ru-RU" smtClean="0"/>
              <a:t>24.03.2025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52083728-4088-4F1A-9B05-E7E9D98681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856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B1D06-8E8F-444D-B8EC-8917EEC3048B}" type="datetimeFigureOut">
              <a:rPr lang="ru-RU" smtClean="0"/>
              <a:t>24.03.2025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83728-4088-4F1A-9B05-E7E9D98681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763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B1D06-8E8F-444D-B8EC-8917EEC3048B}" type="datetimeFigureOut">
              <a:rPr lang="ru-RU" smtClean="0"/>
              <a:t>24.03.2025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83728-4088-4F1A-9B05-E7E9D98681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324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B1D06-8E8F-444D-B8EC-8917EEC3048B}" type="datetimeFigureOut">
              <a:rPr lang="ru-RU" smtClean="0"/>
              <a:t>24.03.2025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83728-4088-4F1A-9B05-E7E9D98681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6979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B1D06-8E8F-444D-B8EC-8917EEC3048B}" type="datetimeFigureOut">
              <a:rPr lang="ru-RU" smtClean="0"/>
              <a:t>24.03.2025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83728-4088-4F1A-9B05-E7E9D98681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895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B1D06-8E8F-444D-B8EC-8917EEC3048B}" type="datetimeFigureOut">
              <a:rPr lang="ru-RU" smtClean="0"/>
              <a:t>24.03.2025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83728-4088-4F1A-9B05-E7E9D98681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209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B1D06-8E8F-444D-B8EC-8917EEC3048B}" type="datetimeFigureOut">
              <a:rPr lang="ru-RU" smtClean="0"/>
              <a:t>24.03.2025</a:t>
            </a:fld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83728-4088-4F1A-9B05-E7E9D98681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213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C18B1D06-8E8F-444D-B8EC-8917EEC3048B}" type="datetimeFigureOut">
              <a:rPr lang="ru-RU" smtClean="0"/>
              <a:t>24.03.2025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52083728-4088-4F1A-9B05-E7E9D98681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658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D57457-15B5-97ED-FF4D-F71C8A255AA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Задания для формирования функциональной грамотности школьников: особенности, разработка, использование в учебном процессе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03BA624-17FD-FDE8-3EF3-B530ECB044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8419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CFA11D-293B-5406-4044-763DF2D2FB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3150"/>
            <a:ext cx="10515600" cy="91598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Домик для собаки.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1. Рассмотрите внимательно рисунки 1 – 6.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AA4CABA-E1B8-CDAC-8C7B-26E17E887E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5841" y="1287937"/>
            <a:ext cx="5943600" cy="3886200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9D28918-7686-F173-65B8-D0B7584AB9A3}"/>
              </a:ext>
            </a:extLst>
          </p:cNvPr>
          <p:cNvSpPr txBox="1"/>
          <p:nvPr/>
        </p:nvSpPr>
        <p:spPr>
          <a:xfrm>
            <a:off x="6261756" y="1894317"/>
            <a:ext cx="5663151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объединяет изображения, в чём различие? </a:t>
            </a:r>
          </a:p>
          <a:p>
            <a:pPr marL="342900" indent="-3429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Как эти изображения можно связать с математикой? Как вы думаете, что сегодня мы будем изучать на занятии? Сформулируйте одним предложением тему занятия так, чтобы в ней были все наши рассуждения и ответы на вопросы. </a:t>
            </a:r>
          </a:p>
        </p:txBody>
      </p:sp>
    </p:spTree>
    <p:extLst>
      <p:ext uri="{BB962C8B-B14F-4D97-AF65-F5344CB8AC3E}">
        <p14:creationId xmlns:p14="http://schemas.microsoft.com/office/powerpoint/2010/main" val="2604655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E6E686-6792-5412-CB32-6F7265A6C1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2C8B905-5658-1128-799A-53780C60C3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6B42099-DBDA-1182-FB16-F9D9CACE80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8425" y="147637"/>
            <a:ext cx="6915150" cy="656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0457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9F5F7A-0C60-28DC-7E48-0DB01E7F9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617" y="0"/>
            <a:ext cx="11312165" cy="1827488"/>
          </a:xfrm>
        </p:spPr>
        <p:txBody>
          <a:bodyPr>
            <a:noAutofit/>
          </a:bodyPr>
          <a:lstStyle/>
          <a:p>
            <a:r>
              <a:rPr lang="ru-RU" sz="2400" b="1" cap="none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«Математика. 5 Класс» Тема «Задачи На Проценты»: </a:t>
            </a:r>
            <a:br>
              <a:rPr lang="ru-RU" sz="2400" b="1" i="1" cap="none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400" b="1" i="1" cap="none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«Сливочное Мороженое Содержит 14% Сахара. На Приготовление Мороженого Израсходовали 35 Кг Сахара. Сколько Сделали Порций Мороженого, Если Масса Каждой Порции 100 Г?»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DA9BFC-0D86-30BE-C63E-79CA70582FBD}"/>
              </a:ext>
            </a:extLst>
          </p:cNvPr>
          <p:cNvSpPr txBox="1"/>
          <p:nvPr/>
        </p:nvSpPr>
        <p:spPr>
          <a:xfrm>
            <a:off x="325617" y="1827488"/>
            <a:ext cx="1108356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«Хватит ли этих порций, чтобы угостить мороженым учеников твоего класса? Твоей школы?»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C0E19C1-12D8-4E26-610A-EE9648FC55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760" y="2929677"/>
            <a:ext cx="5972175" cy="36576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636B87A-C40E-B3A3-1866-902942922426}"/>
              </a:ext>
            </a:extLst>
          </p:cNvPr>
          <p:cNvSpPr txBox="1"/>
          <p:nvPr/>
        </p:nvSpPr>
        <p:spPr>
          <a:xfrm>
            <a:off x="6423935" y="2631263"/>
            <a:ext cx="5619429" cy="18004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1/5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Маша хочет пригласить своих друзей на день рождения и вместе с ними приготовить мороженое. Она решила сначала приготовить пробную порцию, используя только одно яйцо. Какое количество остальных продуктов ей нужно взять?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38CDB4E-E022-3D77-72C2-A56B046F2816}"/>
              </a:ext>
            </a:extLst>
          </p:cNvPr>
          <p:cNvSpPr txBox="1"/>
          <p:nvPr/>
        </p:nvSpPr>
        <p:spPr>
          <a:xfrm>
            <a:off x="6576021" y="4758477"/>
            <a:ext cx="5061761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2 / 5 </a:t>
            </a: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Маша не очень хорошо понимает, что означает запись, что у сливок 33% жирности. Объясни ей.</a:t>
            </a:r>
          </a:p>
        </p:txBody>
      </p:sp>
    </p:spTree>
    <p:extLst>
      <p:ext uri="{BB962C8B-B14F-4D97-AF65-F5344CB8AC3E}">
        <p14:creationId xmlns:p14="http://schemas.microsoft.com/office/powerpoint/2010/main" val="1461490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D6AB3A-98A7-304C-84ED-0213C49FB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DB2309FE-49A1-8273-9F38-7150FB0778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64444" y="208965"/>
            <a:ext cx="6227556" cy="6649035"/>
          </a:xfr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B0F3901-9B3C-4466-7A93-495ABD0ABF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918" y="0"/>
            <a:ext cx="609991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446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769ACE-B530-0A1B-2EFF-12B1E83CF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20E4E68-BDDB-57EC-B89A-10234ADEA2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F0BABE1-3649-FD6F-D41D-90DD65C4F8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32" y="342900"/>
            <a:ext cx="6267450" cy="58293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99A8E45-A755-0F9D-229B-D5D7DD0401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8415" y="1325245"/>
            <a:ext cx="6096000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089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FB8225-5BEF-4E6A-B149-F60170354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0286" y="-137437"/>
            <a:ext cx="11611428" cy="952282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Характеристика заданий по ФГ: содержательные области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8D45119-6809-1FE9-FD75-8919DCD0B3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5200" y="669979"/>
            <a:ext cx="10058400" cy="4050792"/>
          </a:xfrm>
        </p:spPr>
        <p:txBody>
          <a:bodyPr/>
          <a:lstStyle/>
          <a:p>
            <a:r>
              <a:rPr lang="ru-RU" dirty="0"/>
              <a:t>Пространство и форма </a:t>
            </a:r>
          </a:p>
          <a:p>
            <a:r>
              <a:rPr lang="ru-RU" dirty="0"/>
              <a:t> Изменение и зависимости</a:t>
            </a:r>
          </a:p>
          <a:p>
            <a:r>
              <a:rPr lang="ru-RU" dirty="0"/>
              <a:t> Количество </a:t>
            </a:r>
          </a:p>
          <a:p>
            <a:r>
              <a:rPr lang="ru-RU" dirty="0"/>
              <a:t> Неопределённость и данные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E853C4A-EEDF-DE4C-8010-0D8E3C372A31}"/>
              </a:ext>
            </a:extLst>
          </p:cNvPr>
          <p:cNvSpPr txBox="1"/>
          <p:nvPr/>
        </p:nvSpPr>
        <p:spPr>
          <a:xfrm>
            <a:off x="609599" y="2433765"/>
            <a:ext cx="1018902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cap="all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Характеристика заданий по ФГ: контексты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86254D-D270-C6F4-F908-3AF5CBF8DF30}"/>
              </a:ext>
            </a:extLst>
          </p:cNvPr>
          <p:cNvSpPr txBox="1"/>
          <p:nvPr/>
        </p:nvSpPr>
        <p:spPr>
          <a:xfrm>
            <a:off x="783769" y="2935667"/>
            <a:ext cx="746034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Социальный/ Общественная жизнь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Индивидуальный/Личная жизнь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 Образование/профессиональная деятельность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 Научная деятельность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D417BA5-13FF-49A6-866B-BAA1C6A75630}"/>
              </a:ext>
            </a:extLst>
          </p:cNvPr>
          <p:cNvSpPr txBox="1"/>
          <p:nvPr/>
        </p:nvSpPr>
        <p:spPr>
          <a:xfrm>
            <a:off x="551541" y="4299343"/>
            <a:ext cx="107841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cap="all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Характеристика заданий по ФГ: оцениваемые компетенции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8DD3EDE-71F1-32AD-D191-428B3D2B3313}"/>
              </a:ext>
            </a:extLst>
          </p:cNvPr>
          <p:cNvSpPr txBox="1"/>
          <p:nvPr/>
        </p:nvSpPr>
        <p:spPr>
          <a:xfrm>
            <a:off x="602342" y="4987692"/>
            <a:ext cx="1019628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Формулировать ситуацию на языке математики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 Применять математические понятия, факты, процедуры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Интерпретировать, использовать и оценивать математические результаты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 Рассуждать</a:t>
            </a:r>
          </a:p>
        </p:txBody>
      </p:sp>
    </p:spTree>
    <p:extLst>
      <p:ext uri="{BB962C8B-B14F-4D97-AF65-F5344CB8AC3E}">
        <p14:creationId xmlns:p14="http://schemas.microsoft.com/office/powerpoint/2010/main" val="31188347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E44AA5-66CA-E699-1CE3-35E2005B4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371" y="304001"/>
            <a:ext cx="11437257" cy="763597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Каковы особенности заданий по функциональной грамотности?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190109A-BD05-0746-CC9A-B22505E8E1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4DB7442-994E-A48D-7E53-E4DF754A14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572" y="1104027"/>
            <a:ext cx="10666724" cy="5449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898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58F0EFE-910B-CB4C-8E78-72B1B83D49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760" y="404665"/>
            <a:ext cx="11184556" cy="5793507"/>
          </a:xfrm>
        </p:spPr>
        <p:txBody>
          <a:bodyPr>
            <a:normAutofit fontScale="92500" lnSpcReduction="20000"/>
          </a:bodyPr>
          <a:lstStyle/>
          <a:p>
            <a:r>
              <a:rPr lang="ru-RU" sz="34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многих народов есть обычай встречать весну. Наши предки не исключение – Масленица всегда была одним из любимых славянских праздников. Самое главное блюдо, которое принято готовить на Масленицу,-блины. Блинчики символизировали солнечный диск и наполняли человека теплом, придавали силы.</a:t>
            </a:r>
          </a:p>
          <a:p>
            <a:r>
              <a:rPr lang="ru-RU" sz="34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приготовить тонкие блины, можно использовать следующие ингредиенты:</a:t>
            </a:r>
            <a:endParaRPr lang="en-US" sz="3400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4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мука пшеничная</a:t>
            </a:r>
            <a:r>
              <a:rPr lang="en-US" sz="34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34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200г; яйца</a:t>
            </a:r>
            <a:r>
              <a:rPr lang="en-US" sz="34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34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4шт.;1,5% жирности молоко</a:t>
            </a:r>
            <a:r>
              <a:rPr lang="en-US" sz="34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34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4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стакана</a:t>
            </a:r>
            <a:r>
              <a:rPr lang="en-US" sz="34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(0,5л); сахар</a:t>
            </a:r>
            <a:r>
              <a:rPr lang="en-US" sz="34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34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3-4ст.ложки; щепотка соли, растительное масло.</a:t>
            </a:r>
          </a:p>
          <a:p>
            <a:r>
              <a:rPr lang="ru-RU" sz="34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городских гуляний кафе собирается испечь 1500 блинов по рецепту, приведенному в тексте. Повар предварительно испек блины из 1 литра молока. У него получилось 18 блинов. Хватит ли мешка муки массой 30 кг, чтобы испечь 1500 таких блинов?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4096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FEB035-3F4B-D996-6D96-8F38C5EFC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2BA861-D166-654F-3940-455D076157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C2B1D53-6561-D6BF-D398-4B60049187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762" y="461962"/>
            <a:ext cx="9896475" cy="593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900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A46B341-E562-894C-3A27-01BFF3674D63}"/>
              </a:ext>
            </a:extLst>
          </p:cNvPr>
          <p:cNvSpPr txBox="1"/>
          <p:nvPr/>
        </p:nvSpPr>
        <p:spPr>
          <a:xfrm>
            <a:off x="586819" y="312590"/>
            <a:ext cx="11309807" cy="9691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Новая копировальная машина за 1 мин копирует на 10 листов больше, чем старая машина. За 4 мин работы на ней сделали на 16 листов копий больше, чем на старой машине за 7 мин. Сколько листов копирует новая машина за 1 мин?</a:t>
            </a:r>
            <a:endParaRPr lang="ru-RU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1277472-A22F-8BBB-5B8F-792B4605F061}"/>
              </a:ext>
            </a:extLst>
          </p:cNvPr>
          <p:cNvSpPr/>
          <p:nvPr/>
        </p:nvSpPr>
        <p:spPr>
          <a:xfrm>
            <a:off x="586819" y="414779"/>
            <a:ext cx="780068" cy="197963"/>
          </a:xfrm>
          <a:prstGeom prst="rect">
            <a:avLst/>
          </a:prstGeom>
          <a:solidFill>
            <a:srgbClr val="00B050">
              <a:alpha val="26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880903A2-AC8B-0F3B-C3A9-2082419AE871}"/>
              </a:ext>
            </a:extLst>
          </p:cNvPr>
          <p:cNvSpPr/>
          <p:nvPr/>
        </p:nvSpPr>
        <p:spPr>
          <a:xfrm>
            <a:off x="3688896" y="414778"/>
            <a:ext cx="951930" cy="197963"/>
          </a:xfrm>
          <a:prstGeom prst="rect">
            <a:avLst/>
          </a:prstGeom>
          <a:solidFill>
            <a:srgbClr val="FFFF00">
              <a:alpha val="26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ABC7CE35-2D41-AC1C-F53D-7AB07101D90C}"/>
              </a:ext>
            </a:extLst>
          </p:cNvPr>
          <p:cNvSpPr/>
          <p:nvPr/>
        </p:nvSpPr>
        <p:spPr>
          <a:xfrm>
            <a:off x="5522611" y="414777"/>
            <a:ext cx="2146549" cy="197963"/>
          </a:xfrm>
          <a:prstGeom prst="rect">
            <a:avLst/>
          </a:prstGeom>
          <a:solidFill>
            <a:srgbClr val="FFFF00">
              <a:alpha val="26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2D54FA92-8370-A7B4-6C73-BBAB4E52E391}"/>
              </a:ext>
            </a:extLst>
          </p:cNvPr>
          <p:cNvSpPr/>
          <p:nvPr/>
        </p:nvSpPr>
        <p:spPr>
          <a:xfrm>
            <a:off x="8190160" y="414777"/>
            <a:ext cx="721570" cy="197963"/>
          </a:xfrm>
          <a:prstGeom prst="rect">
            <a:avLst/>
          </a:prstGeom>
          <a:solidFill>
            <a:srgbClr val="00B050">
              <a:alpha val="26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C336A9E-6134-8F98-6D9F-A1AED6E35A54}"/>
              </a:ext>
            </a:extLst>
          </p:cNvPr>
          <p:cNvSpPr/>
          <p:nvPr/>
        </p:nvSpPr>
        <p:spPr>
          <a:xfrm>
            <a:off x="9696439" y="414776"/>
            <a:ext cx="2146549" cy="197963"/>
          </a:xfrm>
          <a:prstGeom prst="rect">
            <a:avLst/>
          </a:prstGeom>
          <a:solidFill>
            <a:srgbClr val="FFFF00">
              <a:alpha val="26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D755DE13-953D-D7F6-E637-6EE4B5DCF896}"/>
              </a:ext>
            </a:extLst>
          </p:cNvPr>
          <p:cNvSpPr/>
          <p:nvPr/>
        </p:nvSpPr>
        <p:spPr>
          <a:xfrm>
            <a:off x="586818" y="714931"/>
            <a:ext cx="488623" cy="197963"/>
          </a:xfrm>
          <a:prstGeom prst="rect">
            <a:avLst/>
          </a:prstGeom>
          <a:solidFill>
            <a:srgbClr val="00B050">
              <a:alpha val="26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08EA6D63-30A2-A5DA-B8E3-8488FDD1A543}"/>
              </a:ext>
            </a:extLst>
          </p:cNvPr>
          <p:cNvSpPr/>
          <p:nvPr/>
        </p:nvSpPr>
        <p:spPr>
          <a:xfrm>
            <a:off x="1869928" y="698163"/>
            <a:ext cx="1974486" cy="197963"/>
          </a:xfrm>
          <a:prstGeom prst="rect">
            <a:avLst/>
          </a:prstGeom>
          <a:solidFill>
            <a:srgbClr val="FFFF00">
              <a:alpha val="26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9EEF4405-F88F-61B9-E916-917671DA369B}"/>
              </a:ext>
            </a:extLst>
          </p:cNvPr>
          <p:cNvSpPr/>
          <p:nvPr/>
        </p:nvSpPr>
        <p:spPr>
          <a:xfrm>
            <a:off x="3794062" y="706547"/>
            <a:ext cx="780068" cy="197963"/>
          </a:xfrm>
          <a:prstGeom prst="rect">
            <a:avLst/>
          </a:prstGeom>
          <a:solidFill>
            <a:schemeClr val="accent1">
              <a:alpha val="26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C7A85362-1300-B46F-5D53-425D1D249C0F}"/>
              </a:ext>
            </a:extLst>
          </p:cNvPr>
          <p:cNvSpPr/>
          <p:nvPr/>
        </p:nvSpPr>
        <p:spPr>
          <a:xfrm>
            <a:off x="5414456" y="703589"/>
            <a:ext cx="2372691" cy="209305"/>
          </a:xfrm>
          <a:prstGeom prst="rect">
            <a:avLst/>
          </a:prstGeom>
          <a:solidFill>
            <a:srgbClr val="FFFF00">
              <a:alpha val="26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B4371B23-9530-159F-FE69-23AE5BFF35AF}"/>
              </a:ext>
            </a:extLst>
          </p:cNvPr>
          <p:cNvSpPr/>
          <p:nvPr/>
        </p:nvSpPr>
        <p:spPr>
          <a:xfrm>
            <a:off x="7898696" y="698163"/>
            <a:ext cx="780068" cy="197963"/>
          </a:xfrm>
          <a:prstGeom prst="rect">
            <a:avLst/>
          </a:prstGeom>
          <a:solidFill>
            <a:schemeClr val="accent1">
              <a:alpha val="26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D7A22820-5331-F00A-8396-3FA8CDFBAEBD}"/>
              </a:ext>
            </a:extLst>
          </p:cNvPr>
          <p:cNvSpPr/>
          <p:nvPr/>
        </p:nvSpPr>
        <p:spPr>
          <a:xfrm>
            <a:off x="9451852" y="714925"/>
            <a:ext cx="1530780" cy="209305"/>
          </a:xfrm>
          <a:prstGeom prst="rect">
            <a:avLst/>
          </a:prstGeom>
          <a:solidFill>
            <a:schemeClr val="accent1">
              <a:alpha val="26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9162D62B-FDA3-14B3-B7B9-3BE6681E1961}"/>
              </a:ext>
            </a:extLst>
          </p:cNvPr>
          <p:cNvSpPr/>
          <p:nvPr/>
        </p:nvSpPr>
        <p:spPr>
          <a:xfrm>
            <a:off x="685407" y="998316"/>
            <a:ext cx="780068" cy="197963"/>
          </a:xfrm>
          <a:prstGeom prst="rect">
            <a:avLst/>
          </a:prstGeom>
          <a:solidFill>
            <a:schemeClr val="accent1">
              <a:alpha val="26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3F4336F-9382-D179-BEB9-F08891E94F4B}"/>
              </a:ext>
            </a:extLst>
          </p:cNvPr>
          <p:cNvSpPr txBox="1"/>
          <p:nvPr/>
        </p:nvSpPr>
        <p:spPr>
          <a:xfrm>
            <a:off x="285134" y="2177894"/>
            <a:ext cx="11557853" cy="10717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На экзамене по математике студенту предлагают решить 14 задач. За каждую решённую задачу начисляют 8 баллов, за каждую нерешённую снимают 2 балла. Для того чтобы получить положительную оценку, необходимо набрать 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не менее 56 баллов. Сколько задач нужно решить, чтобы получить положительную оценку?</a:t>
            </a:r>
            <a:endParaRPr lang="ru-RU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0C1FA1E4-2DD3-3B34-92BF-3360CEF36CE1}"/>
              </a:ext>
            </a:extLst>
          </p:cNvPr>
          <p:cNvSpPr/>
          <p:nvPr/>
        </p:nvSpPr>
        <p:spPr>
          <a:xfrm>
            <a:off x="3954367" y="2271699"/>
            <a:ext cx="1187904" cy="197963"/>
          </a:xfrm>
          <a:prstGeom prst="rect">
            <a:avLst/>
          </a:prstGeom>
          <a:solidFill>
            <a:srgbClr val="00B050">
              <a:alpha val="26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E9DB72B4-D709-B102-E1D7-7B81AD099494}"/>
              </a:ext>
            </a:extLst>
          </p:cNvPr>
          <p:cNvSpPr/>
          <p:nvPr/>
        </p:nvSpPr>
        <p:spPr>
          <a:xfrm>
            <a:off x="5866741" y="2271698"/>
            <a:ext cx="951930" cy="197963"/>
          </a:xfrm>
          <a:prstGeom prst="rect">
            <a:avLst/>
          </a:prstGeom>
          <a:solidFill>
            <a:srgbClr val="FFFF00">
              <a:alpha val="26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F1E8929F-D74C-D58D-C22B-258CE55D1E23}"/>
              </a:ext>
            </a:extLst>
          </p:cNvPr>
          <p:cNvSpPr/>
          <p:nvPr/>
        </p:nvSpPr>
        <p:spPr>
          <a:xfrm>
            <a:off x="6835217" y="2280083"/>
            <a:ext cx="2200628" cy="197963"/>
          </a:xfrm>
          <a:prstGeom prst="rect">
            <a:avLst/>
          </a:prstGeom>
          <a:solidFill>
            <a:srgbClr val="FFFF00">
              <a:alpha val="26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55E5396C-0C75-1D44-10D7-D45543C6B003}"/>
              </a:ext>
            </a:extLst>
          </p:cNvPr>
          <p:cNvSpPr/>
          <p:nvPr/>
        </p:nvSpPr>
        <p:spPr>
          <a:xfrm>
            <a:off x="9696438" y="2260356"/>
            <a:ext cx="1995915" cy="217690"/>
          </a:xfrm>
          <a:prstGeom prst="rect">
            <a:avLst/>
          </a:prstGeom>
          <a:solidFill>
            <a:schemeClr val="accent1">
              <a:alpha val="26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8F50A36B-270B-311C-D4B6-C214013C38D1}"/>
              </a:ext>
            </a:extLst>
          </p:cNvPr>
          <p:cNvSpPr/>
          <p:nvPr/>
        </p:nvSpPr>
        <p:spPr>
          <a:xfrm>
            <a:off x="508159" y="2546701"/>
            <a:ext cx="2200628" cy="197963"/>
          </a:xfrm>
          <a:prstGeom prst="rect">
            <a:avLst/>
          </a:prstGeom>
          <a:solidFill>
            <a:srgbClr val="FFFF00">
              <a:alpha val="26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500675CB-C04D-9EFC-4117-C4DD4E12685E}"/>
              </a:ext>
            </a:extLst>
          </p:cNvPr>
          <p:cNvSpPr/>
          <p:nvPr/>
        </p:nvSpPr>
        <p:spPr>
          <a:xfrm>
            <a:off x="2708787" y="2563467"/>
            <a:ext cx="1735394" cy="197963"/>
          </a:xfrm>
          <a:prstGeom prst="rect">
            <a:avLst/>
          </a:prstGeom>
          <a:solidFill>
            <a:schemeClr val="accent1">
              <a:alpha val="26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16D5ED7D-E376-5B89-F1C1-DCD84215A1E7}"/>
              </a:ext>
            </a:extLst>
          </p:cNvPr>
          <p:cNvSpPr/>
          <p:nvPr/>
        </p:nvSpPr>
        <p:spPr>
          <a:xfrm>
            <a:off x="6127970" y="2580235"/>
            <a:ext cx="3252004" cy="197963"/>
          </a:xfrm>
          <a:prstGeom prst="rect">
            <a:avLst/>
          </a:prstGeom>
          <a:solidFill>
            <a:srgbClr val="FFFF00">
              <a:alpha val="26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7202E21A-FB1D-E3DF-9BBC-AB0EC1A714F8}"/>
              </a:ext>
            </a:extLst>
          </p:cNvPr>
          <p:cNvSpPr/>
          <p:nvPr/>
        </p:nvSpPr>
        <p:spPr>
          <a:xfrm>
            <a:off x="10609006" y="2574283"/>
            <a:ext cx="875071" cy="217690"/>
          </a:xfrm>
          <a:prstGeom prst="rect">
            <a:avLst/>
          </a:prstGeom>
          <a:solidFill>
            <a:srgbClr val="FFFF00">
              <a:alpha val="26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F4EE47B5-7CCA-1892-9925-81CCDF7C7355}"/>
              </a:ext>
            </a:extLst>
          </p:cNvPr>
          <p:cNvSpPr/>
          <p:nvPr/>
        </p:nvSpPr>
        <p:spPr>
          <a:xfrm>
            <a:off x="321315" y="2961037"/>
            <a:ext cx="1930272" cy="197963"/>
          </a:xfrm>
          <a:prstGeom prst="rect">
            <a:avLst/>
          </a:prstGeom>
          <a:solidFill>
            <a:schemeClr val="accent1">
              <a:alpha val="26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74BA11BD-1A58-6BDC-B043-3B10A45CA230}"/>
              </a:ext>
            </a:extLst>
          </p:cNvPr>
          <p:cNvSpPr/>
          <p:nvPr/>
        </p:nvSpPr>
        <p:spPr>
          <a:xfrm>
            <a:off x="2429467" y="2954370"/>
            <a:ext cx="2712804" cy="204630"/>
          </a:xfrm>
          <a:prstGeom prst="rect">
            <a:avLst/>
          </a:prstGeom>
          <a:solidFill>
            <a:schemeClr val="accent1">
              <a:alpha val="26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D2233FC5-A276-6583-E173-D09DC037C65A}"/>
              </a:ext>
            </a:extLst>
          </p:cNvPr>
          <p:cNvSpPr/>
          <p:nvPr/>
        </p:nvSpPr>
        <p:spPr>
          <a:xfrm>
            <a:off x="6943370" y="2961037"/>
            <a:ext cx="2259624" cy="219502"/>
          </a:xfrm>
          <a:prstGeom prst="rect">
            <a:avLst/>
          </a:prstGeom>
          <a:solidFill>
            <a:schemeClr val="accent1">
              <a:alpha val="26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4982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Line 5"/>
          <p:cNvSpPr>
            <a:spLocks noChangeShapeType="1"/>
          </p:cNvSpPr>
          <p:nvPr/>
        </p:nvSpPr>
        <p:spPr bwMode="auto">
          <a:xfrm>
            <a:off x="1328999" y="3449999"/>
            <a:ext cx="9118862" cy="781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 type="none" w="lg" len="lg"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 rot="398855">
            <a:off x="1399187" y="2381690"/>
            <a:ext cx="9027649" cy="1456429"/>
            <a:chOff x="48" y="2688"/>
            <a:chExt cx="5731" cy="1038"/>
          </a:xfrm>
        </p:grpSpPr>
        <p:sp>
          <p:nvSpPr>
            <p:cNvPr id="2066" name="Freeform 7"/>
            <p:cNvSpPr>
              <a:spLocks/>
            </p:cNvSpPr>
            <p:nvPr/>
          </p:nvSpPr>
          <p:spPr bwMode="auto">
            <a:xfrm>
              <a:off x="5548" y="2688"/>
              <a:ext cx="231" cy="318"/>
            </a:xfrm>
            <a:custGeom>
              <a:avLst/>
              <a:gdLst>
                <a:gd name="T0" fmla="*/ 0 w 454"/>
                <a:gd name="T1" fmla="*/ 186 h 544"/>
                <a:gd name="T2" fmla="*/ 231 w 454"/>
                <a:gd name="T3" fmla="*/ 186 h 544"/>
                <a:gd name="T4" fmla="*/ 0 w 454"/>
                <a:gd name="T5" fmla="*/ 0 h 544"/>
                <a:gd name="T6" fmla="*/ 0 w 454"/>
                <a:gd name="T7" fmla="*/ 318 h 5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4"/>
                <a:gd name="T13" fmla="*/ 0 h 544"/>
                <a:gd name="T14" fmla="*/ 454 w 454"/>
                <a:gd name="T15" fmla="*/ 544 h 5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4" h="544">
                  <a:moveTo>
                    <a:pt x="0" y="318"/>
                  </a:moveTo>
                  <a:lnTo>
                    <a:pt x="454" y="318"/>
                  </a:lnTo>
                  <a:lnTo>
                    <a:pt x="0" y="0"/>
                  </a:lnTo>
                  <a:lnTo>
                    <a:pt x="0" y="544"/>
                  </a:lnTo>
                </a:path>
              </a:pathLst>
            </a:custGeom>
            <a:solidFill>
              <a:srgbClr val="00FFFF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067" name="Freeform 8"/>
            <p:cNvSpPr>
              <a:spLocks/>
            </p:cNvSpPr>
            <p:nvPr/>
          </p:nvSpPr>
          <p:spPr bwMode="auto">
            <a:xfrm>
              <a:off x="48" y="3408"/>
              <a:ext cx="231" cy="318"/>
            </a:xfrm>
            <a:custGeom>
              <a:avLst/>
              <a:gdLst>
                <a:gd name="T0" fmla="*/ 0 w 454"/>
                <a:gd name="T1" fmla="*/ 186 h 544"/>
                <a:gd name="T2" fmla="*/ 231 w 454"/>
                <a:gd name="T3" fmla="*/ 186 h 544"/>
                <a:gd name="T4" fmla="*/ 0 w 454"/>
                <a:gd name="T5" fmla="*/ 0 h 544"/>
                <a:gd name="T6" fmla="*/ 0 w 454"/>
                <a:gd name="T7" fmla="*/ 318 h 5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4"/>
                <a:gd name="T13" fmla="*/ 0 h 544"/>
                <a:gd name="T14" fmla="*/ 454 w 454"/>
                <a:gd name="T15" fmla="*/ 544 h 5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4" h="544">
                  <a:moveTo>
                    <a:pt x="0" y="318"/>
                  </a:moveTo>
                  <a:lnTo>
                    <a:pt x="454" y="318"/>
                  </a:lnTo>
                  <a:lnTo>
                    <a:pt x="0" y="0"/>
                  </a:lnTo>
                  <a:lnTo>
                    <a:pt x="0" y="544"/>
                  </a:lnTo>
                </a:path>
              </a:pathLst>
            </a:custGeom>
            <a:solidFill>
              <a:srgbClr val="00FFFF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068" name="Freeform 9"/>
            <p:cNvSpPr>
              <a:spLocks/>
            </p:cNvSpPr>
            <p:nvPr/>
          </p:nvSpPr>
          <p:spPr bwMode="auto">
            <a:xfrm>
              <a:off x="4464" y="2832"/>
              <a:ext cx="231" cy="318"/>
            </a:xfrm>
            <a:custGeom>
              <a:avLst/>
              <a:gdLst>
                <a:gd name="T0" fmla="*/ 0 w 454"/>
                <a:gd name="T1" fmla="*/ 186 h 544"/>
                <a:gd name="T2" fmla="*/ 231 w 454"/>
                <a:gd name="T3" fmla="*/ 186 h 544"/>
                <a:gd name="T4" fmla="*/ 0 w 454"/>
                <a:gd name="T5" fmla="*/ 0 h 544"/>
                <a:gd name="T6" fmla="*/ 0 w 454"/>
                <a:gd name="T7" fmla="*/ 318 h 5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4"/>
                <a:gd name="T13" fmla="*/ 0 h 544"/>
                <a:gd name="T14" fmla="*/ 454 w 454"/>
                <a:gd name="T15" fmla="*/ 544 h 5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4" h="544">
                  <a:moveTo>
                    <a:pt x="0" y="318"/>
                  </a:moveTo>
                  <a:lnTo>
                    <a:pt x="454" y="318"/>
                  </a:lnTo>
                  <a:lnTo>
                    <a:pt x="0" y="0"/>
                  </a:lnTo>
                  <a:lnTo>
                    <a:pt x="0" y="544"/>
                  </a:lnTo>
                </a:path>
              </a:pathLst>
            </a:custGeom>
            <a:solidFill>
              <a:srgbClr val="00FFFF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069" name="Freeform 10"/>
            <p:cNvSpPr>
              <a:spLocks/>
            </p:cNvSpPr>
            <p:nvPr/>
          </p:nvSpPr>
          <p:spPr bwMode="auto">
            <a:xfrm>
              <a:off x="3360" y="2976"/>
              <a:ext cx="231" cy="318"/>
            </a:xfrm>
            <a:custGeom>
              <a:avLst/>
              <a:gdLst>
                <a:gd name="T0" fmla="*/ 0 w 454"/>
                <a:gd name="T1" fmla="*/ 186 h 544"/>
                <a:gd name="T2" fmla="*/ 231 w 454"/>
                <a:gd name="T3" fmla="*/ 186 h 544"/>
                <a:gd name="T4" fmla="*/ 0 w 454"/>
                <a:gd name="T5" fmla="*/ 0 h 544"/>
                <a:gd name="T6" fmla="*/ 0 w 454"/>
                <a:gd name="T7" fmla="*/ 318 h 5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4"/>
                <a:gd name="T13" fmla="*/ 0 h 544"/>
                <a:gd name="T14" fmla="*/ 454 w 454"/>
                <a:gd name="T15" fmla="*/ 544 h 5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4" h="544">
                  <a:moveTo>
                    <a:pt x="0" y="318"/>
                  </a:moveTo>
                  <a:lnTo>
                    <a:pt x="454" y="318"/>
                  </a:lnTo>
                  <a:lnTo>
                    <a:pt x="0" y="0"/>
                  </a:lnTo>
                  <a:lnTo>
                    <a:pt x="0" y="544"/>
                  </a:lnTo>
                </a:path>
              </a:pathLst>
            </a:custGeom>
            <a:solidFill>
              <a:srgbClr val="00FFFF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070" name="Freeform 11"/>
            <p:cNvSpPr>
              <a:spLocks/>
            </p:cNvSpPr>
            <p:nvPr/>
          </p:nvSpPr>
          <p:spPr bwMode="auto">
            <a:xfrm>
              <a:off x="2208" y="3120"/>
              <a:ext cx="231" cy="318"/>
            </a:xfrm>
            <a:custGeom>
              <a:avLst/>
              <a:gdLst>
                <a:gd name="T0" fmla="*/ 0 w 454"/>
                <a:gd name="T1" fmla="*/ 186 h 544"/>
                <a:gd name="T2" fmla="*/ 231 w 454"/>
                <a:gd name="T3" fmla="*/ 186 h 544"/>
                <a:gd name="T4" fmla="*/ 0 w 454"/>
                <a:gd name="T5" fmla="*/ 0 h 544"/>
                <a:gd name="T6" fmla="*/ 0 w 454"/>
                <a:gd name="T7" fmla="*/ 318 h 5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4"/>
                <a:gd name="T13" fmla="*/ 0 h 544"/>
                <a:gd name="T14" fmla="*/ 454 w 454"/>
                <a:gd name="T15" fmla="*/ 544 h 5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4" h="544">
                  <a:moveTo>
                    <a:pt x="0" y="318"/>
                  </a:moveTo>
                  <a:lnTo>
                    <a:pt x="454" y="318"/>
                  </a:lnTo>
                  <a:lnTo>
                    <a:pt x="0" y="0"/>
                  </a:lnTo>
                  <a:lnTo>
                    <a:pt x="0" y="544"/>
                  </a:lnTo>
                </a:path>
              </a:pathLst>
            </a:custGeom>
            <a:solidFill>
              <a:srgbClr val="00FFFF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071" name="Freeform 12"/>
            <p:cNvSpPr>
              <a:spLocks/>
            </p:cNvSpPr>
            <p:nvPr/>
          </p:nvSpPr>
          <p:spPr bwMode="auto">
            <a:xfrm>
              <a:off x="1104" y="3264"/>
              <a:ext cx="231" cy="318"/>
            </a:xfrm>
            <a:custGeom>
              <a:avLst/>
              <a:gdLst>
                <a:gd name="T0" fmla="*/ 0 w 454"/>
                <a:gd name="T1" fmla="*/ 186 h 544"/>
                <a:gd name="T2" fmla="*/ 231 w 454"/>
                <a:gd name="T3" fmla="*/ 186 h 544"/>
                <a:gd name="T4" fmla="*/ 0 w 454"/>
                <a:gd name="T5" fmla="*/ 0 h 544"/>
                <a:gd name="T6" fmla="*/ 0 w 454"/>
                <a:gd name="T7" fmla="*/ 318 h 5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4"/>
                <a:gd name="T13" fmla="*/ 0 h 544"/>
                <a:gd name="T14" fmla="*/ 454 w 454"/>
                <a:gd name="T15" fmla="*/ 544 h 5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4" h="544">
                  <a:moveTo>
                    <a:pt x="0" y="318"/>
                  </a:moveTo>
                  <a:lnTo>
                    <a:pt x="454" y="318"/>
                  </a:lnTo>
                  <a:lnTo>
                    <a:pt x="0" y="0"/>
                  </a:lnTo>
                  <a:lnTo>
                    <a:pt x="0" y="544"/>
                  </a:lnTo>
                </a:path>
              </a:pathLst>
            </a:custGeom>
            <a:solidFill>
              <a:srgbClr val="00FFFF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sp>
        <p:nvSpPr>
          <p:cNvPr id="44045" name="Freeform 13"/>
          <p:cNvSpPr>
            <a:spLocks/>
          </p:cNvSpPr>
          <p:nvPr/>
        </p:nvSpPr>
        <p:spPr bwMode="auto">
          <a:xfrm rot="457280">
            <a:off x="4946513" y="3100748"/>
            <a:ext cx="5359400" cy="698500"/>
          </a:xfrm>
          <a:custGeom>
            <a:avLst/>
            <a:gdLst>
              <a:gd name="T0" fmla="*/ 5359400 w 3376"/>
              <a:gd name="T1" fmla="*/ 0 h 440"/>
              <a:gd name="T2" fmla="*/ 0 w 3376"/>
              <a:gd name="T3" fmla="*/ 698500 h 440"/>
              <a:gd name="T4" fmla="*/ 0 60000 65536"/>
              <a:gd name="T5" fmla="*/ 0 60000 65536"/>
              <a:gd name="T6" fmla="*/ 0 w 3376"/>
              <a:gd name="T7" fmla="*/ 0 h 440"/>
              <a:gd name="T8" fmla="*/ 3376 w 3376"/>
              <a:gd name="T9" fmla="*/ 440 h 44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376" h="440">
                <a:moveTo>
                  <a:pt x="3376" y="0"/>
                </a:moveTo>
                <a:lnTo>
                  <a:pt x="0" y="440"/>
                </a:lnTo>
              </a:path>
            </a:pathLst>
          </a:custGeom>
          <a:noFill/>
          <a:ln w="76200">
            <a:solidFill>
              <a:srgbClr val="FF0000"/>
            </a:solidFill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060" name="AutoShape 14"/>
          <p:cNvSpPr>
            <a:spLocks/>
          </p:cNvSpPr>
          <p:nvPr/>
        </p:nvSpPr>
        <p:spPr bwMode="auto">
          <a:xfrm rot="16200000">
            <a:off x="5545530" y="-454284"/>
            <a:ext cx="685800" cy="8763000"/>
          </a:xfrm>
          <a:prstGeom prst="leftBrace">
            <a:avLst>
              <a:gd name="adj1" fmla="val 106481"/>
              <a:gd name="adj2" fmla="val 50000"/>
            </a:avLst>
          </a:prstGeom>
          <a:noFill/>
          <a:ln w="38100">
            <a:solidFill>
              <a:srgbClr val="FF0000"/>
            </a:solidFill>
            <a:round/>
            <a:headEnd type="none" w="lg" len="lg"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4047" name="Text Box 15"/>
          <p:cNvSpPr txBox="1">
            <a:spLocks noChangeArrowheads="1"/>
          </p:cNvSpPr>
          <p:nvPr/>
        </p:nvSpPr>
        <p:spPr bwMode="auto">
          <a:xfrm>
            <a:off x="4978179" y="4256241"/>
            <a:ext cx="2114681" cy="1015663"/>
          </a:xfrm>
          <a:prstGeom prst="rect">
            <a:avLst/>
          </a:prstGeom>
          <a:noFill/>
          <a:ln w="12700">
            <a:noFill/>
            <a:miter lim="800000"/>
            <a:headEnd type="none" w="lg" len="lg"/>
            <a:tailEnd type="none" w="lg" len="lg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4</a:t>
            </a:r>
            <a:r>
              <a:rPr lang="en-US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0</a:t>
            </a:r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 км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Таблица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96046520"/>
                  </p:ext>
                </p:extLst>
              </p:nvPr>
            </p:nvGraphicFramePr>
            <p:xfrm>
              <a:off x="381000" y="95176"/>
              <a:ext cx="11430000" cy="2088232"/>
            </p:xfrm>
            <a:graphic>
              <a:graphicData uri="http://schemas.openxmlformats.org/drawingml/2006/table">
                <a:tbl>
                  <a:tblPr>
                    <a:tableStyleId>{5C22544A-7EE6-4342-B048-85BDC9FD1C3A}</a:tableStyleId>
                  </a:tblPr>
                  <a:tblGrid>
                    <a:gridCol w="11430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2088232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2800" b="1" dirty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Турист  за два дня</a:t>
                          </a:r>
                          <a:r>
                            <a:rPr lang="ru-RU" sz="2800" b="1" baseline="0" dirty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ru-RU" sz="2800" b="1" dirty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прошел 40 км. </a:t>
                          </a:r>
                        </a:p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2800" b="1" dirty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В первый день он прошел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800" b="1" i="1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sz="2800" b="1" i="1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effectLst/>
                                      <a:latin typeface="Cambria Math"/>
                                    </a:rPr>
                                    <m:t>𝟑</m:t>
                                  </m:r>
                                </m:num>
                                <m:den>
                                  <m:r>
                                    <a:rPr lang="ru-RU" sz="2800" b="1" i="1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effectLst/>
                                      <a:latin typeface="Cambria Math"/>
                                    </a:rPr>
                                    <m:t>𝟓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2800" b="1" dirty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этого расстояния. </a:t>
                          </a:r>
                        </a:p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2800" b="1" dirty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Сколько километров он прошел за первый день прогулки?</a:t>
                          </a:r>
                          <a:endParaRPr lang="ru-RU" sz="2800" b="1" dirty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114300" marR="114300" marT="0" marB="0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Таблица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96046520"/>
                  </p:ext>
                </p:extLst>
              </p:nvPr>
            </p:nvGraphicFramePr>
            <p:xfrm>
              <a:off x="381000" y="95176"/>
              <a:ext cx="11430000" cy="2088232"/>
            </p:xfrm>
            <a:graphic>
              <a:graphicData uri="http://schemas.openxmlformats.org/drawingml/2006/table">
                <a:tbl>
                  <a:tblPr>
                    <a:tableStyleId>{5C22544A-7EE6-4342-B048-85BDC9FD1C3A}</a:tableStyleId>
                  </a:tblPr>
                  <a:tblGrid>
                    <a:gridCol w="11430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208823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114300" marR="114300" marT="0" marB="0">
                        <a:blipFill>
                          <a:blip r:embed="rId3"/>
                          <a:stretch>
                            <a:fillRect l="-53" t="-3779" r="-107" b="-145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578320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000"/>
                                        <p:tgtEl>
                                          <p:spTgt spid="44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>
            <a:extLst>
              <a:ext uri="{FF2B5EF4-FFF2-40B4-BE49-F238E27FC236}">
                <a16:creationId xmlns:a16="http://schemas.microsoft.com/office/drawing/2014/main" id="{3E47DCF9-1D1E-3E2B-04C2-04E9D582D4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680242"/>
            <a:ext cx="10892672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Жители поселка должны быть эвакуированы во время паводка, если вода поднимется на 2 м.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 В первый день паводка вода поднялась на 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   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 м, во второй - на 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   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 м и в третий - на 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    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 м.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400" b="0" i="0" u="none" strike="noStrike" cap="none" normalizeH="0" baseline="0" dirty="0">
              <a:ln>
                <a:noFill/>
              </a:ln>
              <a:solidFill>
                <a:srgbClr val="333333"/>
              </a:solidFill>
              <a:effectLst/>
              <a:latin typeface="Helvetica Neue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На следующий день уровень воды может подняться еще на полметра. Надо ли объявлять эвакуацию?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ru-RU" alt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94CEB203-8A25-C85F-62C2-86FA7562C7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5284" y="1322687"/>
            <a:ext cx="266700" cy="696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>
            <a:extLst>
              <a:ext uri="{FF2B5EF4-FFF2-40B4-BE49-F238E27FC236}">
                <a16:creationId xmlns:a16="http://schemas.microsoft.com/office/drawing/2014/main" id="{FF5CF336-51F6-9E36-0768-91AAAABD95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6158" y="1359338"/>
            <a:ext cx="266700" cy="659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88BD4099-2E42-75DD-F39A-3DC07A16CF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240" y="1780650"/>
            <a:ext cx="278156" cy="476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84604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14629308-1488-7E3C-42BE-421967297EC7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67645" y="328140"/>
          <a:ext cx="10788192" cy="1524000"/>
        </p:xfrm>
        <a:graphic>
          <a:graphicData uri="http://schemas.openxmlformats.org/drawingml/2006/table">
            <a:tbl>
              <a:tblPr/>
              <a:tblGrid>
                <a:gridCol w="10788192">
                  <a:extLst>
                    <a:ext uri="{9D8B030D-6E8A-4147-A177-3AD203B41FA5}">
                      <a16:colId xmlns:a16="http://schemas.microsoft.com/office/drawing/2014/main" val="3784673413"/>
                    </a:ext>
                  </a:extLst>
                </a:gridCol>
              </a:tblGrid>
              <a:tr h="83811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dirty="0">
                          <a:effectLst/>
                        </a:rPr>
                        <a:t> </a:t>
                      </a:r>
                      <a:r>
                        <a:rPr lang="ru-RU" sz="2000" b="1" i="1" kern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Расстояние между пунктами А и В по реке равно 45 км. Из пункта А в пункт В по течению реки отправился плот, а через час вслед за ним отправилась моторная лодка, которая, прибыв в пункт В, тотчас повернула обратно и возвратилась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2000" b="1" i="1" kern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2000" b="1" i="1" kern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пункт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2000" b="1" i="1" kern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А. К моменту возвращения лодки в пункт А плот проплыл 32 км. Найдите скорость лодки в неподвижной воде, если скорость течения реки равна 4 км/ч.</a:t>
                      </a:r>
                    </a:p>
                  </a:txBody>
                  <a:tcPr marL="68390" marR="6839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666232"/>
                  </a:ext>
                </a:extLst>
              </a:tr>
            </a:tbl>
          </a:graphicData>
        </a:graphic>
      </p:graphicFrame>
      <p:pic>
        <p:nvPicPr>
          <p:cNvPr id="6" name="Рисунок 5" descr="Picture background">
            <a:extLst>
              <a:ext uri="{FF2B5EF4-FFF2-40B4-BE49-F238E27FC236}">
                <a16:creationId xmlns:a16="http://schemas.microsoft.com/office/drawing/2014/main" id="{9037F62E-8A64-DFB5-F23C-AC94FA71F76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753" y="2223328"/>
            <a:ext cx="3965250" cy="2168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Picture background">
            <a:extLst>
              <a:ext uri="{FF2B5EF4-FFF2-40B4-BE49-F238E27FC236}">
                <a16:creationId xmlns:a16="http://schemas.microsoft.com/office/drawing/2014/main" id="{243A224A-DAE7-5568-083B-C68A0FD962D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27" r="20491"/>
          <a:stretch/>
        </p:blipFill>
        <p:spPr bwMode="auto">
          <a:xfrm>
            <a:off x="6557408" y="2111503"/>
            <a:ext cx="3878064" cy="239191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809406AC-F9B0-EC99-151B-B259572C962E}"/>
              </a:ext>
            </a:extLst>
          </p:cNvPr>
          <p:cNvGraphicFramePr>
            <a:graphicFrameLocks noGrp="1"/>
          </p:cNvGraphicFramePr>
          <p:nvPr/>
        </p:nvGraphicFramePr>
        <p:xfrm>
          <a:off x="367645" y="4762780"/>
          <a:ext cx="11076499" cy="11805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84736">
                  <a:extLst>
                    <a:ext uri="{9D8B030D-6E8A-4147-A177-3AD203B41FA5}">
                      <a16:colId xmlns:a16="http://schemas.microsoft.com/office/drawing/2014/main" val="670710374"/>
                    </a:ext>
                  </a:extLst>
                </a:gridCol>
                <a:gridCol w="2512137">
                  <a:extLst>
                    <a:ext uri="{9D8B030D-6E8A-4147-A177-3AD203B41FA5}">
                      <a16:colId xmlns:a16="http://schemas.microsoft.com/office/drawing/2014/main" val="2051812679"/>
                    </a:ext>
                  </a:extLst>
                </a:gridCol>
                <a:gridCol w="2479626">
                  <a:extLst>
                    <a:ext uri="{9D8B030D-6E8A-4147-A177-3AD203B41FA5}">
                      <a16:colId xmlns:a16="http://schemas.microsoft.com/office/drawing/2014/main" val="165711567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ru-RU" sz="1200">
                          <a:effectLst/>
                        </a:rPr>
                        <a:t>Верно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ru-RU" sz="1200">
                          <a:effectLst/>
                        </a:rPr>
                        <a:t>Неверно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935795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ru-RU" sz="1800">
                          <a:effectLst/>
                        </a:rPr>
                        <a:t>Поплывет ли плот против течения реки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828321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ru-RU" sz="1800">
                          <a:effectLst/>
                        </a:rPr>
                        <a:t>Одинаковы ли собственные скорости плота и лодки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711245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ru-RU" sz="1800" dirty="0">
                          <a:effectLst/>
                        </a:rPr>
                        <a:t>Лодка плывет быстрее плота по течению реки?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369765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28240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Дерево</Template>
  <TotalTime>153</TotalTime>
  <Words>714</Words>
  <Application>Microsoft Office PowerPoint</Application>
  <PresentationFormat>Широкоэкранный</PresentationFormat>
  <Paragraphs>56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5" baseType="lpstr">
      <vt:lpstr>Aptos</vt:lpstr>
      <vt:lpstr>Arial</vt:lpstr>
      <vt:lpstr>Calibri</vt:lpstr>
      <vt:lpstr>Cambria</vt:lpstr>
      <vt:lpstr>Cambria Math</vt:lpstr>
      <vt:lpstr>Helvetica Neue</vt:lpstr>
      <vt:lpstr>Rockwell</vt:lpstr>
      <vt:lpstr>Rockwell Condensed</vt:lpstr>
      <vt:lpstr>Times New Roman</vt:lpstr>
      <vt:lpstr>Wingdings</vt:lpstr>
      <vt:lpstr>Дерево</vt:lpstr>
      <vt:lpstr>Задания для формирования функциональной грамотности школьников: особенности, разработка, использование в учебном процессе</vt:lpstr>
      <vt:lpstr>Характеристика заданий по ФГ: содержательные области</vt:lpstr>
      <vt:lpstr>Каковы особенности заданий по функциональной грамотности?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Домик для собаки. Задание 1. Рассмотрите внимательно рисунки 1 – 6.</vt:lpstr>
      <vt:lpstr>Презентация PowerPoint</vt:lpstr>
      <vt:lpstr>«Математика. 5 Класс» Тема «Задачи На Проценты»:  «Сливочное Мороженое Содержит 14% Сахара. На Приготовление Мороженого Израсходовали 35 Кг Сахара. Сколько Сделали Порций Мороженого, Если Масса Каждой Порции 100 Г?»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Найдышев Семён Николаевич</dc:creator>
  <cp:lastModifiedBy>Найдышев Семён Николаевич</cp:lastModifiedBy>
  <cp:revision>3</cp:revision>
  <dcterms:created xsi:type="dcterms:W3CDTF">2024-11-06T20:57:15Z</dcterms:created>
  <dcterms:modified xsi:type="dcterms:W3CDTF">2025-03-24T10:55:08Z</dcterms:modified>
</cp:coreProperties>
</file>