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61" r:id="rId4"/>
    <p:sldId id="258" r:id="rId5"/>
    <p:sldId id="260" r:id="rId6"/>
    <p:sldId id="265" r:id="rId7"/>
    <p:sldId id="263" r:id="rId8"/>
    <p:sldId id="268" r:id="rId9"/>
    <p:sldId id="266" r:id="rId10"/>
    <p:sldId id="267" r:id="rId11"/>
    <p:sldId id="262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8CBD-CA87-4172-9675-98DB3EA7824B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FA5D4-DC25-45A6-B23F-F16517DD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388DB0-4813-483F-995A-18198A3DD77F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7112" y="8685559"/>
            <a:ext cx="2970888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64" tIns="0" rIns="19264" bIns="0" anchor="b"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4AB7D1B8-B31B-4B81-99D7-CEE13F86A9CA}" type="slidenum">
              <a:rPr lang="de-DE" altLang="ru-RU" sz="1000" i="1"/>
              <a:pPr algn="r"/>
              <a:t>4</a:t>
            </a:fld>
            <a:endParaRPr lang="de-DE" altLang="ru-RU" sz="1000" i="1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6188" y="696913"/>
            <a:ext cx="3165475" cy="2374900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324" y="3214927"/>
            <a:ext cx="6276704" cy="41142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0" tIns="48159" rIns="94710" bIns="48159"/>
          <a:lstStyle/>
          <a:p>
            <a:pPr defTabSz="949325" eaLnBrk="1" hangingPunct="1"/>
            <a:r>
              <a:rPr lang="ru-RU" altLang="ru-RU" sz="1100" dirty="0" smtClean="0"/>
              <a:t>Цикл исследования </a:t>
            </a:r>
            <a:r>
              <a:rPr lang="ru-RU" altLang="ru-RU" sz="1100" b="1" dirty="0" smtClean="0"/>
              <a:t>PISA</a:t>
            </a:r>
            <a:r>
              <a:rPr lang="ru-RU" altLang="ru-RU" sz="1100" dirty="0" smtClean="0"/>
              <a:t> составляет </a:t>
            </a:r>
            <a:r>
              <a:rPr lang="ru-RU" altLang="ru-RU" sz="1100" b="1" dirty="0" smtClean="0"/>
              <a:t>3 года</a:t>
            </a:r>
            <a:r>
              <a:rPr lang="ru-RU" altLang="ru-RU" sz="1100" dirty="0" smtClean="0"/>
              <a:t>. Россия участвовала в проведении этого исследования в 2000, 2003, 2006 и 2009 годах.  </a:t>
            </a:r>
            <a:r>
              <a:rPr lang="ru-RU" altLang="ru-RU" sz="1100" b="1" dirty="0" smtClean="0"/>
              <a:t>???2012</a:t>
            </a:r>
          </a:p>
          <a:p>
            <a:pPr defTabSz="949325" eaLnBrk="1" hangingPunct="1"/>
            <a:r>
              <a:rPr lang="ru-RU" altLang="ru-RU" sz="1100" dirty="0" smtClean="0"/>
              <a:t>Международный проект «Изучение качества чтения и понимания текста» </a:t>
            </a:r>
            <a:r>
              <a:rPr lang="ru-RU" altLang="ru-RU" sz="1100" b="1" dirty="0" smtClean="0"/>
              <a:t>PIRLS </a:t>
            </a:r>
            <a:r>
              <a:rPr lang="ru-RU" altLang="ru-RU" sz="1100" dirty="0" smtClean="0"/>
              <a:t>(</a:t>
            </a:r>
            <a:r>
              <a:rPr lang="ru-RU" altLang="ru-RU" sz="1100" dirty="0" err="1" smtClean="0"/>
              <a:t>Progress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in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International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Reading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Literacy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Study</a:t>
            </a:r>
            <a:r>
              <a:rPr lang="ru-RU" altLang="ru-RU" sz="1100" dirty="0" smtClean="0"/>
              <a:t>) – это мониторинговое исследование, организованное Международной ассоциацией по оценке учебных достижений IEA (</a:t>
            </a:r>
            <a:r>
              <a:rPr lang="ru-RU" altLang="ru-RU" sz="1100" dirty="0" err="1" smtClean="0"/>
              <a:t>International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Association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for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the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Evaluation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of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Educational</a:t>
            </a:r>
            <a:r>
              <a:rPr lang="ru-RU" altLang="ru-RU" sz="1100" dirty="0" smtClean="0"/>
              <a:t> </a:t>
            </a:r>
            <a:r>
              <a:rPr lang="ru-RU" altLang="ru-RU" sz="1100" dirty="0" err="1" smtClean="0"/>
              <a:t>Achievement</a:t>
            </a:r>
            <a:r>
              <a:rPr lang="ru-RU" altLang="ru-RU" sz="1100" dirty="0" smtClean="0"/>
              <a:t>). Данное исследование сравнивает уровень и качество чтения и понимания текста учащимися начальной школы в различных странах мира, а также выявляет различия в национальных системах образования. Исследование проводится циклично – один раз в пять лет, к настоящему времени проведено два цикла: в 2001, 2006 и 2011 годах. </a:t>
            </a:r>
          </a:p>
          <a:p>
            <a:pPr defTabSz="949325" eaLnBrk="1" hangingPunct="1"/>
            <a:endParaRPr lang="ru-RU" altLang="ru-RU" sz="1100" dirty="0" smtClean="0"/>
          </a:p>
          <a:p>
            <a:pPr defTabSz="949325" eaLnBrk="1" hangingPunct="1"/>
            <a:endParaRPr lang="ru-RU" altLang="ru-RU" sz="1100" dirty="0" smtClean="0"/>
          </a:p>
          <a:p>
            <a:pPr defTabSz="949325" eaLnBrk="1" hangingPunct="1"/>
            <a:r>
              <a:rPr lang="en-US" altLang="ru-RU" sz="1100" dirty="0" smtClean="0">
                <a:cs typeface="Times New Roman" pitchFamily="18" charset="0"/>
              </a:rPr>
              <a:t> </a:t>
            </a:r>
            <a:r>
              <a:rPr lang="ru-RU" altLang="ru-RU" sz="1100" dirty="0" smtClean="0">
                <a:cs typeface="Times New Roman" pitchFamily="18" charset="0"/>
              </a:rPr>
              <a:t>Исследование TIMSS позволяет получить информацию, необходимую для совершенствования преподавания математики и естественнонаучных предметов в школе</a:t>
            </a:r>
            <a:r>
              <a:rPr lang="ru-RU" altLang="ru-RU" sz="1100" dirty="0" smtClean="0"/>
              <a:t>.</a:t>
            </a:r>
            <a:r>
              <a:rPr lang="ru-RU" altLang="ru-RU" sz="1100" dirty="0" smtClean="0">
                <a:cs typeface="Times New Roman" pitchFamily="18" charset="0"/>
              </a:rPr>
              <a:t> </a:t>
            </a:r>
          </a:p>
          <a:p>
            <a:pPr defTabSz="949325" eaLnBrk="1" hangingPunct="1"/>
            <a:r>
              <a:rPr lang="ru-RU" altLang="ru-RU" sz="1100" dirty="0" smtClean="0">
                <a:cs typeface="Times New Roman" pitchFamily="18" charset="0"/>
              </a:rPr>
              <a:t>Исследование </a:t>
            </a:r>
            <a:r>
              <a:rPr lang="en-US" altLang="ru-RU" sz="1100" dirty="0" smtClean="0">
                <a:cs typeface="Times New Roman" pitchFamily="18" charset="0"/>
              </a:rPr>
              <a:t>PISA</a:t>
            </a:r>
            <a:r>
              <a:rPr lang="ru-RU" altLang="ru-RU" sz="1100" dirty="0" smtClean="0">
                <a:cs typeface="Times New Roman" pitchFamily="18" charset="0"/>
              </a:rPr>
              <a:t> в большей степени оценивает подготовленность выпускников основной школы к жизни в современном обществе и сфокусировано на аспектах, связанных с непрерывным образованием. </a:t>
            </a:r>
          </a:p>
          <a:p>
            <a:pPr defTabSz="949325" eaLnBrk="1" hangingPunct="1"/>
            <a:endParaRPr lang="ru-RU" altLang="ru-RU" sz="1100" dirty="0" smtClean="0">
              <a:cs typeface="Times New Roman" pitchFamily="18" charset="0"/>
            </a:endParaRPr>
          </a:p>
          <a:p>
            <a:pPr defTabSz="949325" eaLnBrk="1" hangingPunct="1"/>
            <a:r>
              <a:rPr lang="ru-RU" altLang="ru-RU" sz="1100" dirty="0" smtClean="0">
                <a:cs typeface="Times New Roman" pitchFamily="18" charset="0"/>
              </a:rPr>
              <a:t>Сравнивая исследования </a:t>
            </a:r>
            <a:r>
              <a:rPr lang="en-US" altLang="ru-RU" sz="1100" dirty="0" smtClean="0">
                <a:cs typeface="Times New Roman" pitchFamily="18" charset="0"/>
              </a:rPr>
              <a:t>TIMSS</a:t>
            </a:r>
            <a:r>
              <a:rPr lang="ru-RU" altLang="ru-RU" sz="1100" dirty="0" smtClean="0">
                <a:cs typeface="Times New Roman" pitchFamily="18" charset="0"/>
              </a:rPr>
              <a:t> и </a:t>
            </a:r>
            <a:r>
              <a:rPr lang="en-US" altLang="ru-RU" sz="1100" dirty="0" smtClean="0">
                <a:cs typeface="Times New Roman" pitchFamily="18" charset="0"/>
              </a:rPr>
              <a:t>PISA</a:t>
            </a:r>
            <a:r>
              <a:rPr lang="ru-RU" altLang="ru-RU" sz="1100" dirty="0" smtClean="0">
                <a:cs typeface="Times New Roman" pitchFamily="18" charset="0"/>
              </a:rPr>
              <a:t>, можно сказать, что каждое из них имеет свои особенности, но вместе они дополняют друг друга. Одновременное проведение этих двух исследований дает более полную информацию о системе образования, оценивая разные его стороны: уровень освоения школьных программ (оценивается общеобразовательная подготовка по математике и естествознанию учащихся 4</a:t>
            </a:r>
            <a:r>
              <a:rPr lang="ru-RU" altLang="ru-RU" sz="1100" dirty="0" smtClean="0"/>
              <a:t> и </a:t>
            </a:r>
            <a:r>
              <a:rPr lang="ru-RU" altLang="ru-RU" sz="1100" dirty="0" smtClean="0">
                <a:cs typeface="Times New Roman" pitchFamily="18" charset="0"/>
              </a:rPr>
              <a:t>8</a:t>
            </a:r>
            <a:r>
              <a:rPr lang="ru-RU" altLang="ru-RU" sz="1100" dirty="0" smtClean="0"/>
              <a:t> классов</a:t>
            </a:r>
            <a:r>
              <a:rPr lang="en-US" altLang="ru-RU" sz="1100" dirty="0" smtClean="0"/>
              <a:t>)</a:t>
            </a:r>
            <a:r>
              <a:rPr lang="ru-RU" altLang="ru-RU" sz="1100" dirty="0" smtClean="0">
                <a:cs typeface="Times New Roman" pitchFamily="18" charset="0"/>
              </a:rPr>
              <a:t> и способность применять полученные в школе знания и умения в ситуациях, приближенных к реальной жизни</a:t>
            </a:r>
            <a:r>
              <a:rPr lang="ru-RU" altLang="ru-RU" sz="1100" dirty="0" smtClean="0"/>
              <a:t> </a:t>
            </a:r>
            <a:r>
              <a:rPr lang="ru-RU" altLang="ru-RU" sz="1100" dirty="0" smtClean="0">
                <a:cs typeface="Times New Roman" pitchFamily="18" charset="0"/>
              </a:rPr>
              <a:t>(оценивается математическая и естественнонаучная грамотность, грамотность чтения и понимания текстов, умение решать проблемы непредметного содержания). </a:t>
            </a:r>
            <a:endParaRPr lang="ru-RU" altLang="ru-RU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killbox.ru/media/education/chto-takoe-funktsionalnaya-gramotnost-i-kak-ona-svyazana-s-obshchim-intellekt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ipi.ru/otkrytyy-bank-zadaniy-dlya-otsenki-yestestvennonauchnoy-gramotn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грамотность: Что? Как? Когда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?...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https://skillbox.ru/media/education/chto-takoe-funktsionalnaya-gramotnost-i-kak-ona-svyazana-s-obshchim-intellektom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661248"/>
            <a:ext cx="6400800" cy="769640"/>
          </a:xfrm>
        </p:spPr>
        <p:txBody>
          <a:bodyPr>
            <a:normAutofit/>
          </a:bodyPr>
          <a:lstStyle/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Сеничева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Ю.А., гл. эксперт ЦНППМ ПК ИРО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1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12411" r="18423" b="4467"/>
          <a:stretch/>
        </p:blipFill>
        <p:spPr bwMode="auto">
          <a:xfrm>
            <a:off x="611560" y="548680"/>
            <a:ext cx="8208912" cy="58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4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507288" cy="5544616"/>
          </a:xfrm>
        </p:spPr>
        <p:txBody>
          <a:bodyPr>
            <a:normAutofit fontScale="925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представлена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(Общественный; профессиональный);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используется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(Количество; Пространство и форма; Изменения и зависимость; Неопределенность и данные)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мыслительная деятельность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область), необходимая для того, чтобы связать контекст, в котором представлена проблема,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необходимым для её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dirty="0" smtClean="0"/>
              <a:t> </a:t>
            </a:r>
            <a:r>
              <a:rPr lang="ru-RU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(Формулировать, Применять; Рассуждать; Интерпретировать)</a:t>
            </a:r>
          </a:p>
          <a:p>
            <a:pPr lvl="0" algn="just"/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 формировать ФГ?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приемы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 контента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урочную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внеурочную деятельность.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53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российском образовании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участием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в исследовании PISA. Это тестирование 15-летних школьников с 2000 года проводит Организация экономического сотрудничества и развития (ОЭСР).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к 2030 году Россия войдёт в десятку лучших по качеству школьного образования стран — причём качество предлагалось оценивать именно по результатам PISA и других международных измерений.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РФ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 PISA, но проводит собственное исследование по его модели.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«функциональная грамотность» гораздо старше, чем исследование PISA. В документах ЮНЕСКО его использовали уже в 1950-е годы.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кого считать грамотным? Какой минимальный уровень грамотности необходим современным людям? Так появились разные определения элементарной и функциональной грамотности: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грамотный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прочитать и написать короткий простой текст на тему из своей повседневной жизни, понимая прочитанное и написанное.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тот, кому навыки письма и чтения позволяют участвовать во всех занятиях, для которых в обществе требуется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339720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 ФГ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84976" cy="60095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1978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Генеральная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ассамблея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ЮНЕСКО 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грамотным считается тот, кто может участвовать во всех тех видах деятельности, где грамотность необходима для эффективного функционирования его группы и общества и которые дают ему также возможность продолжать пользоваться чтением, письмом и счётом для своего собственного развития и для развития общества».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предполагает способность человека использовать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отношений».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Леонтьев.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разработки специальных заданий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и оценки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 основана на концепции международного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PISA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результаты которого используются многими странами мира для модернизации содержания и процесса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зафиксирована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ФГОС ООО как способность решать учебные задачи и жизненные проблемные ситуации на основе сформированных предметных,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универсальных способов деятельности.</a:t>
            </a:r>
          </a:p>
          <a:p>
            <a:pPr marL="0" indent="0" algn="just"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1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8202352-6223-4BF6-A343-A7D232CFC239}" type="datetime1">
              <a:rPr lang="ru-RU" altLang="ru-RU" sz="1400"/>
              <a:pPr eaLnBrk="1" hangingPunct="1"/>
              <a:t>17.03.2025</a:t>
            </a:fld>
            <a:endParaRPr lang="ru-RU" altLang="ru-RU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838200"/>
          </a:xfrm>
        </p:spPr>
        <p:txBody>
          <a:bodyPr lIns="92075" tIns="46038" rIns="92075" bIns="46038"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Истоки: как все начиналось..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об исследованиях </a:t>
            </a:r>
            <a:r>
              <a:rPr lang="en-US" alt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alt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alt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752600"/>
            <a:ext cx="3854450" cy="5105400"/>
          </a:xfrm>
        </p:spPr>
        <p:txBody>
          <a:bodyPr lIns="92075" tIns="46038" rIns="92075" bIns="46038"/>
          <a:lstStyle/>
          <a:p>
            <a:pPr marL="469900" indent="-469900" eaLnBrk="1" hangingPunct="1">
              <a:lnSpc>
                <a:spcPct val="80000"/>
              </a:lnSpc>
            </a:pPr>
            <a:endParaRPr lang="ru-RU" altLang="ru-RU" sz="2800" smtClean="0"/>
          </a:p>
          <a:p>
            <a:pPr marL="469900" indent="-469900" eaLnBrk="1" hangingPunct="1"/>
            <a:endParaRPr lang="ru-RU" altLang="ru-RU" sz="2800" smtClean="0"/>
          </a:p>
        </p:txBody>
      </p:sp>
      <p:sp>
        <p:nvSpPr>
          <p:cNvPr id="819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914400"/>
            <a:ext cx="4800600" cy="5943600"/>
          </a:xfrm>
        </p:spPr>
        <p:txBody>
          <a:bodyPr lIns="92075" tIns="46038" rIns="92075" bIns="46038">
            <a:normAutofit/>
          </a:bodyPr>
          <a:lstStyle/>
          <a:p>
            <a:pPr marL="230188" indent="-230188"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u="sng" dirty="0" err="1" smtClean="0"/>
              <a:t>Началка</a:t>
            </a:r>
            <a:r>
              <a:rPr lang="ru-RU" altLang="ru-RU" sz="2000" b="1" u="sng" dirty="0" smtClean="0"/>
              <a:t> </a:t>
            </a:r>
          </a:p>
          <a:p>
            <a:pPr marL="230188" indent="-230188" algn="ctr" eaLnBrk="1" hangingPunct="1">
              <a:lnSpc>
                <a:spcPct val="80000"/>
              </a:lnSpc>
              <a:buFontTx/>
              <a:buNone/>
            </a:pPr>
            <a:endParaRPr lang="ru-RU" altLang="ru-RU" sz="2000" b="1" u="sng" dirty="0" smtClean="0"/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ru-RU" sz="2000" b="1" u="sng" dirty="0" smtClean="0"/>
              <a:t>TIMSS</a:t>
            </a:r>
            <a:r>
              <a:rPr lang="ru-RU" altLang="ru-RU" sz="2000" b="1" u="sng" dirty="0" smtClean="0"/>
              <a:t>: </a:t>
            </a:r>
            <a:r>
              <a:rPr lang="ru-RU" altLang="ru-RU" sz="2000" dirty="0" smtClean="0"/>
              <a:t>оценка качества </a:t>
            </a:r>
            <a:r>
              <a:rPr lang="ru-RU" altLang="ru-RU" sz="2000" b="1" i="1" dirty="0" smtClean="0"/>
              <a:t>математического</a:t>
            </a:r>
            <a:r>
              <a:rPr lang="ru-RU" altLang="ru-RU" sz="2000" b="1" dirty="0" smtClean="0"/>
              <a:t> и </a:t>
            </a:r>
            <a:r>
              <a:rPr lang="ru-RU" altLang="ru-RU" sz="2000" b="1" i="1" dirty="0" smtClean="0"/>
              <a:t>естественнонаучного</a:t>
            </a:r>
            <a:r>
              <a:rPr lang="ru-RU" altLang="ru-RU" sz="2000" b="1" dirty="0" smtClean="0"/>
              <a:t> </a:t>
            </a:r>
            <a:r>
              <a:rPr lang="ru-RU" altLang="ru-RU" sz="2000" dirty="0" smtClean="0"/>
              <a:t>образования в начальной, основной и средней школе  (</a:t>
            </a:r>
            <a:r>
              <a:rPr lang="ru-RU" altLang="ru-RU" sz="2000" b="1" dirty="0" smtClean="0"/>
              <a:t>4, 8 и 11 классы</a:t>
            </a:r>
            <a:r>
              <a:rPr lang="ru-RU" altLang="ru-RU" sz="2000" dirty="0" smtClean="0"/>
              <a:t>).</a:t>
            </a:r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900" dirty="0" smtClean="0"/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en-US" altLang="ru-RU" sz="2000" b="1" u="sng" dirty="0" smtClean="0"/>
              <a:t>PIRLS</a:t>
            </a:r>
            <a:r>
              <a:rPr lang="ru-RU" altLang="ru-RU" sz="2000" b="1" u="sng" dirty="0" smtClean="0"/>
              <a:t>:</a:t>
            </a:r>
            <a:r>
              <a:rPr lang="ru-RU" altLang="ru-RU" sz="2000" dirty="0" smtClean="0"/>
              <a:t> оценка качества</a:t>
            </a:r>
            <a:r>
              <a:rPr lang="ru-RU" altLang="ru-RU" sz="2000" i="1" dirty="0" smtClean="0"/>
              <a:t> </a:t>
            </a:r>
            <a:r>
              <a:rPr lang="ru-RU" altLang="ru-RU" sz="2000" b="1" i="1" dirty="0" smtClean="0"/>
              <a:t>чтения и понимания текста</a:t>
            </a:r>
            <a:r>
              <a:rPr lang="ru-RU" altLang="ru-RU" sz="2000" i="1" dirty="0" smtClean="0"/>
              <a:t> </a:t>
            </a:r>
            <a:r>
              <a:rPr lang="ru-RU" altLang="ru-RU" sz="2000" dirty="0" smtClean="0"/>
              <a:t>учащимися начальной школы (</a:t>
            </a:r>
            <a:r>
              <a:rPr lang="ru-RU" altLang="ru-RU" sz="2000" b="1" dirty="0" smtClean="0"/>
              <a:t>4 класс</a:t>
            </a:r>
            <a:r>
              <a:rPr lang="ru-RU" altLang="ru-RU" sz="2000" dirty="0" smtClean="0"/>
              <a:t>).</a:t>
            </a:r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900" dirty="0" smtClean="0"/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000" dirty="0" smtClean="0"/>
              <a:t>Выявление динамики результатов.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ru-RU" sz="2000" b="1" u="sng" dirty="0" smtClean="0"/>
              <a:t>TIMSS</a:t>
            </a:r>
            <a:r>
              <a:rPr lang="ru-RU" altLang="ru-RU" sz="2000" b="1" u="sng" dirty="0" smtClean="0"/>
              <a:t>:</a:t>
            </a:r>
            <a:r>
              <a:rPr lang="ru-RU" altLang="ru-RU" sz="2000" u="sng" dirty="0" smtClean="0"/>
              <a:t> 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u="sng" dirty="0" smtClean="0"/>
              <a:t>4, 8 классы</a:t>
            </a:r>
            <a:r>
              <a:rPr lang="en-US" altLang="ru-RU" sz="1600" u="sng" dirty="0" smtClean="0"/>
              <a:t>:</a:t>
            </a:r>
            <a:r>
              <a:rPr lang="ru-RU" altLang="ru-RU" sz="1600" u="sng" dirty="0" smtClean="0"/>
              <a:t> </a:t>
            </a:r>
            <a:r>
              <a:rPr lang="ru-RU" altLang="ru-RU" sz="1600" dirty="0" smtClean="0"/>
              <a:t>1995, 1999, 2003, 2007, </a:t>
            </a:r>
            <a:r>
              <a:rPr lang="ru-RU" altLang="ru-RU" sz="1600" b="1" dirty="0" smtClean="0"/>
              <a:t>2011, </a:t>
            </a:r>
            <a:r>
              <a:rPr lang="ru-RU" altLang="ru-RU" sz="1600" b="1" i="1" dirty="0" smtClean="0">
                <a:solidFill>
                  <a:srgbClr val="FF0000"/>
                </a:solidFill>
              </a:rPr>
              <a:t>2015.</a:t>
            </a:r>
            <a:r>
              <a:rPr lang="en-US" altLang="ru-RU" sz="1600" b="1" dirty="0" smtClean="0"/>
              <a:t> </a:t>
            </a:r>
            <a:endParaRPr lang="ru-RU" altLang="ru-RU" sz="1600" b="1" dirty="0" smtClean="0"/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u="sng" dirty="0" smtClean="0"/>
              <a:t>11 классы</a:t>
            </a:r>
            <a:r>
              <a:rPr lang="en-US" altLang="ru-RU" sz="1600" u="sng" dirty="0" smtClean="0"/>
              <a:t>:</a:t>
            </a:r>
            <a:r>
              <a:rPr lang="ru-RU" altLang="ru-RU" sz="1600" u="sng" dirty="0" smtClean="0"/>
              <a:t> </a:t>
            </a:r>
            <a:r>
              <a:rPr lang="ru-RU" altLang="ru-RU" sz="1600" dirty="0" smtClean="0"/>
              <a:t>1995, </a:t>
            </a:r>
            <a:r>
              <a:rPr lang="ru-RU" altLang="ru-RU" sz="1800" b="1" dirty="0" smtClean="0"/>
              <a:t>2008</a:t>
            </a:r>
            <a:r>
              <a:rPr lang="ru-RU" altLang="ru-RU" sz="1800" dirty="0" smtClean="0"/>
              <a:t>,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2018 или 2021</a:t>
            </a:r>
            <a:r>
              <a:rPr lang="ru-RU" altLang="ru-RU" sz="1800" dirty="0" smtClean="0"/>
              <a:t>.</a:t>
            </a:r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endParaRPr lang="ru-RU" altLang="ru-RU" sz="1600" dirty="0" smtClean="0"/>
          </a:p>
          <a:p>
            <a:pPr marL="230188" indent="-230188" eaLnBrk="1" hangingPunct="1">
              <a:lnSpc>
                <a:spcPct val="80000"/>
              </a:lnSpc>
              <a:buFontTx/>
              <a:buNone/>
            </a:pPr>
            <a:r>
              <a:rPr lang="en-US" altLang="ru-RU" sz="2000" b="1" u="sng" dirty="0" smtClean="0"/>
              <a:t>PIRLS</a:t>
            </a:r>
            <a:r>
              <a:rPr lang="en-US" altLang="ru-RU" sz="2000" b="1" dirty="0" smtClean="0"/>
              <a:t>:</a:t>
            </a:r>
            <a:r>
              <a:rPr lang="en-US" altLang="ru-RU" sz="1600" dirty="0" smtClean="0"/>
              <a:t> 2001, 2006</a:t>
            </a:r>
            <a:r>
              <a:rPr lang="ru-RU" altLang="ru-RU" sz="2400" dirty="0" smtClean="0"/>
              <a:t>, </a:t>
            </a:r>
            <a:r>
              <a:rPr lang="ru-RU" altLang="ru-RU" sz="2000" b="1" dirty="0" smtClean="0"/>
              <a:t>2011,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2016.</a:t>
            </a:r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endParaRPr lang="ru-RU" altLang="ru-RU" sz="900" dirty="0" smtClean="0"/>
          </a:p>
          <a:p>
            <a:pPr marL="230188" indent="-230188" eaLnBrk="1" hangingPunct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ru-RU" sz="2000" dirty="0" smtClean="0"/>
              <a:t>Выявление факторов, позволяющих объяснить различия в результатах.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029200" y="838200"/>
            <a:ext cx="3843338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 algn="ctr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ru-RU" sz="2000" b="1" u="sng" dirty="0" smtClean="0">
                <a:latin typeface="Arial" pitchFamily="34" charset="0"/>
                <a:cs typeface="Times New Roman" pitchFamily="18" charset="0"/>
              </a:rPr>
              <a:t>Основная школа</a:t>
            </a:r>
            <a:endParaRPr lang="ru-RU" sz="2000" b="1" u="sng" dirty="0">
              <a:latin typeface="Arial" pitchFamily="34" charset="0"/>
              <a:cs typeface="Times New Roman" pitchFamily="18" charset="0"/>
            </a:endParaRPr>
          </a:p>
          <a:p>
            <a:pPr marL="230188" indent="-230188" algn="ctr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endParaRPr lang="en-US" sz="1400" b="1" u="sng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Times New Roman" pitchFamily="18" charset="0"/>
              </a:rPr>
              <a:t>Оценка функциональной грамотности </a:t>
            </a:r>
            <a:r>
              <a:rPr lang="ru-RU" sz="2000" b="1" dirty="0">
                <a:latin typeface="Arial" pitchFamily="34" charset="0"/>
                <a:cs typeface="Times New Roman" pitchFamily="18" charset="0"/>
              </a:rPr>
              <a:t>15-летних 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учащихся в области </a:t>
            </a:r>
            <a:r>
              <a:rPr lang="ru-RU" sz="2000" b="1" i="1" dirty="0">
                <a:latin typeface="Arial" pitchFamily="34" charset="0"/>
                <a:cs typeface="Times New Roman" pitchFamily="18" charset="0"/>
              </a:rPr>
              <a:t>чтения, математики и естествознания. </a:t>
            </a:r>
          </a:p>
          <a:p>
            <a:pPr marL="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endParaRPr lang="ru-RU" sz="1000" i="1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Times New Roman" pitchFamily="18" charset="0"/>
              </a:rPr>
              <a:t>Оценка качества и доступности образования</a:t>
            </a: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endParaRPr lang="ru-RU" sz="1000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Times New Roman" pitchFamily="18" charset="0"/>
              </a:rPr>
              <a:t>Выявление динамики результатов: </a:t>
            </a: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defRPr/>
            </a:pPr>
            <a:r>
              <a:rPr lang="ru-RU" sz="1600" dirty="0">
                <a:latin typeface="Arial" pitchFamily="34" charset="0"/>
                <a:cs typeface="Times New Roman" pitchFamily="18" charset="0"/>
              </a:rPr>
              <a:t>2000, 2003,</a:t>
            </a:r>
            <a:r>
              <a:rPr lang="en-US" sz="1600" dirty="0">
                <a:latin typeface="Arial" pitchFamily="34" charset="0"/>
                <a:cs typeface="Times New Roman" pitchFamily="18" charset="0"/>
              </a:rPr>
              <a:t> 2006</a:t>
            </a:r>
            <a:r>
              <a:rPr lang="ru-RU" sz="1600" dirty="0">
                <a:latin typeface="Arial" pitchFamily="34" charset="0"/>
                <a:cs typeface="Times New Roman" pitchFamily="18" charset="0"/>
              </a:rPr>
              <a:t>, 2009, </a:t>
            </a:r>
            <a:r>
              <a:rPr lang="ru-RU" sz="2000" b="1" dirty="0">
                <a:latin typeface="Arial" pitchFamily="34" charset="0"/>
                <a:cs typeface="Times New Roman" pitchFamily="18" charset="0"/>
              </a:rPr>
              <a:t>2012</a:t>
            </a:r>
            <a:r>
              <a:rPr lang="ru-RU" sz="2000" dirty="0">
                <a:latin typeface="Arial" pitchFamily="34" charset="0"/>
                <a:cs typeface="Times New Roman" pitchFamily="18" charset="0"/>
              </a:rPr>
              <a:t>, 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2015</a:t>
            </a:r>
            <a:endParaRPr lang="ru-RU" sz="2000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endParaRPr lang="ru-RU" sz="1000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endParaRPr lang="ru-RU" sz="1000" dirty="0">
              <a:latin typeface="Arial" pitchFamily="34" charset="0"/>
              <a:cs typeface="Times New Roman" pitchFamily="18" charset="0"/>
            </a:endParaRPr>
          </a:p>
          <a:p>
            <a:pPr marL="180975" indent="-180975">
              <a:spcBef>
                <a:spcPct val="20000"/>
              </a:spcBef>
              <a:buClr>
                <a:schemeClr val="tx1"/>
              </a:buClr>
              <a:buSzPct val="55000"/>
              <a:buFont typeface="Wingdings" pitchFamily="2" charset="2"/>
              <a:buChar char="§"/>
              <a:defRPr/>
            </a:pPr>
            <a:r>
              <a:rPr lang="ru-RU" sz="2000" dirty="0">
                <a:latin typeface="Arial" pitchFamily="34" charset="0"/>
                <a:cs typeface="Times New Roman" pitchFamily="18" charset="0"/>
              </a:rPr>
              <a:t>Выявление факторов, позволяющих объяснить различия в результатах</a:t>
            </a:r>
          </a:p>
          <a:p>
            <a:pPr marL="230188" indent="-230188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SzPct val="55000"/>
              <a:defRPr/>
            </a:pPr>
            <a:endParaRPr lang="ru-RU" dirty="0">
              <a:latin typeface="Tahoma" pitchFamily="34" charset="0"/>
            </a:endParaRPr>
          </a:p>
        </p:txBody>
      </p:sp>
      <p:sp>
        <p:nvSpPr>
          <p:cNvPr id="8199" name="AutoShape 41"/>
          <p:cNvSpPr>
            <a:spLocks noChangeArrowheads="1"/>
          </p:cNvSpPr>
          <p:nvPr/>
        </p:nvSpPr>
        <p:spPr bwMode="auto">
          <a:xfrm>
            <a:off x="107504" y="1242729"/>
            <a:ext cx="4896544" cy="5008305"/>
          </a:xfrm>
          <a:prstGeom prst="star32">
            <a:avLst>
              <a:gd name="adj" fmla="val 37500"/>
            </a:avLst>
          </a:prstGeom>
          <a:solidFill>
            <a:srgbClr val="FFFF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4400" b="1" dirty="0">
                <a:solidFill>
                  <a:srgbClr val="FF0000"/>
                </a:solidFill>
                <a:latin typeface="Arial Narrow" pitchFamily="34" charset="0"/>
              </a:rPr>
              <a:t>Обучение</a:t>
            </a:r>
            <a:r>
              <a:rPr lang="ru-RU" altLang="ru-RU" sz="4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Arial Narrow" pitchFamily="34" charset="0"/>
              </a:rPr>
              <a:t>чтению, математике, естествознанию</a:t>
            </a:r>
            <a:endParaRPr lang="ru-RU" altLang="ru-RU" sz="2800" b="1" dirty="0">
              <a:solidFill>
                <a:srgbClr val="FF0000"/>
              </a:solidFill>
            </a:endParaRP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(состояние </a:t>
            </a:r>
            <a:r>
              <a:rPr lang="ru-RU" altLang="ru-RU" b="1" dirty="0" err="1">
                <a:solidFill>
                  <a:srgbClr val="FF0000"/>
                </a:solidFill>
              </a:rPr>
              <a:t>обученности</a:t>
            </a:r>
            <a:r>
              <a:rPr lang="ru-RU" altLang="ru-RU" b="1" dirty="0">
                <a:solidFill>
                  <a:srgbClr val="FF0000"/>
                </a:solidFill>
              </a:rPr>
              <a:t>)</a:t>
            </a:r>
            <a:endParaRPr lang="en-GB" altLang="ru-RU" b="1" dirty="0">
              <a:solidFill>
                <a:srgbClr val="FF0000"/>
              </a:solidFill>
            </a:endParaRPr>
          </a:p>
        </p:txBody>
      </p:sp>
      <p:sp>
        <p:nvSpPr>
          <p:cNvPr id="8200" name="AutoShape 41"/>
          <p:cNvSpPr>
            <a:spLocks noChangeArrowheads="1"/>
          </p:cNvSpPr>
          <p:nvPr/>
        </p:nvSpPr>
        <p:spPr bwMode="auto">
          <a:xfrm>
            <a:off x="4644008" y="1550100"/>
            <a:ext cx="4752528" cy="6274772"/>
          </a:xfrm>
          <a:prstGeom prst="star32">
            <a:avLst>
              <a:gd name="adj" fmla="val 37500"/>
            </a:avLst>
          </a:prstGeom>
          <a:solidFill>
            <a:srgbClr val="92D05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Arial Narrow" pitchFamily="34" charset="0"/>
              </a:rPr>
              <a:t>Чтение, математика, естествознание </a:t>
            </a:r>
            <a:r>
              <a:rPr lang="ru-RU" altLang="ru-RU" sz="4800" b="1" dirty="0">
                <a:solidFill>
                  <a:srgbClr val="FF0000"/>
                </a:solidFill>
                <a:latin typeface="Arial Narrow" pitchFamily="34" charset="0"/>
              </a:rPr>
              <a:t>для </a:t>
            </a:r>
            <a:r>
              <a:rPr lang="ru-RU" altLang="ru-RU" sz="4400" b="1" dirty="0">
                <a:solidFill>
                  <a:srgbClr val="FF0000"/>
                </a:solidFill>
                <a:latin typeface="Arial Narrow" pitchFamily="34" charset="0"/>
              </a:rPr>
              <a:t>обучения</a:t>
            </a:r>
            <a:endParaRPr lang="en-US" altLang="ru-RU" sz="4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(функциональная грамотность</a:t>
            </a:r>
            <a:r>
              <a:rPr lang="ru-RU" altLang="ru-RU" b="1" dirty="0" smtClean="0">
                <a:solidFill>
                  <a:srgbClr val="FF0000"/>
                </a:solidFill>
              </a:rPr>
              <a:t>)</a:t>
            </a:r>
            <a:endParaRPr lang="en-GB" altLang="ru-RU" b="1" dirty="0">
              <a:solidFill>
                <a:srgbClr val="FF0000"/>
              </a:solidFill>
            </a:endParaRPr>
          </a:p>
        </p:txBody>
      </p:sp>
      <p:sp>
        <p:nvSpPr>
          <p:cNvPr id="820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5A31AB-4212-485A-AE5A-5401E0ED5DD5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61855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570" y="188640"/>
            <a:ext cx="8928992" cy="50405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сформированных компетенций учеников по основным умениям и навыкам, необходимым в 21 веке: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4976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читательской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представленной в нескольких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текстах;</a:t>
            </a: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содержания представленных текстов для получения достоверной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(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множественным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 – текстам, которые взяты из разных источников, имеют разных авторов, опубликованы в разное время, но которые относятся к одной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проблематике).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математической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графиков, диаграмм, таблиц для понимания истинного и ложного утверждения;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проблем, включающих экономию затрат и экологические риски, средствами математики.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учебные задачи, характерные для традиционных систем обучения и мониторинговых исследований математической подготовки,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близкие к реальным проблемные ситуации, представленные в некотором контексте и разрешаемые доступными учащемуся средствами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явлений;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 данных и доказательств;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информации, представленной в различных контекстах: личном, научном, профессиональном, общественном.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учебные задачи, характерные для традиционных систем обучения и мониторинговых исследований естественно-научной подготовки, 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к реальным проблемные ситуации, представленные в некотором контексте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разрешаемые доступными учащемуся средствами естественно-научных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45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работа (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классы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  2023 -2024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2894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уровни: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ЧГ–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32,7%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43,13%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33,96%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34,15%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ЕНГ–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38,12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26,58%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15151"/>
              </p:ext>
            </p:extLst>
          </p:nvPr>
        </p:nvGraphicFramePr>
        <p:xfrm>
          <a:off x="179512" y="3573016"/>
          <a:ext cx="8784976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320480"/>
              </a:tblGrid>
              <a:tr h="30243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Достаточный уровень: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37,3%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24,49%</a:t>
                      </a:r>
                      <a:endParaRPr lang="ru-RU" sz="3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30,34%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30,56%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 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30,59%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28,09%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и недостаточный уровни: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ЧГ–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29,9 % 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32,59%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35,6%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</a:t>
                      </a:r>
                      <a:r>
                        <a:rPr lang="ru-RU" sz="3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3%</a:t>
                      </a:r>
                      <a:endParaRPr lang="ru-RU" sz="3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ЕНГ– </a:t>
                      </a:r>
                      <a:r>
                        <a:rPr lang="ru-RU" sz="320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29,29%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35,33%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53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 происходит формирование ФГ?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Верифицированный дидактический инструментарий формирования и оценки ФГ: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 сконструированные задания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(РЭШ, ФИПИ– основная школа);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выполнения и комментирования заданий;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интеграции заданий в предметное содержание урока;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рабочих программ курсов ВУД.</a:t>
            </a:r>
          </a:p>
        </p:txBody>
      </p:sp>
    </p:spTree>
    <p:extLst>
      <p:ext uri="{BB962C8B-B14F-4D97-AF65-F5344CB8AC3E}">
        <p14:creationId xmlns:p14="http://schemas.microsoft.com/office/powerpoint/2010/main" val="63860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РЭШ </a:t>
            </a:r>
            <a:r>
              <a:rPr lang="en-US" dirty="0">
                <a:hlinkClick r:id="rId2"/>
              </a:rPr>
              <a:t>https://fg.resh.edu.ru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3854" r="-571" b="5051"/>
          <a:stretch/>
        </p:blipFill>
        <p:spPr bwMode="auto">
          <a:xfrm>
            <a:off x="627016" y="980728"/>
            <a:ext cx="801406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6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ФИПИ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https://fipi.ru/otkrytyy-bank-zadaniy-dlya-otsenki-yestestvennonauchnoy-gramotnosti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– основная школа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4" t="18905" r="18829" b="7497"/>
          <a:stretch/>
        </p:blipFill>
        <p:spPr bwMode="auto">
          <a:xfrm>
            <a:off x="827584" y="764704"/>
            <a:ext cx="792088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0" t="230" r="-40378" b="21198"/>
          <a:stretch/>
        </p:blipFill>
        <p:spPr bwMode="auto">
          <a:xfrm>
            <a:off x="9638453" y="-675456"/>
            <a:ext cx="6456615" cy="718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1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1044</Words>
  <Application>Microsoft Office PowerPoint</Application>
  <PresentationFormat>Экран (4:3)</PresentationFormat>
  <Paragraphs>95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Функциональная грамотность: Что? Как? Когда?... https://skillbox.ru/media/education/chto-takoe-funktsionalnaya-gramotnost-i-kak-ona-svyazana-s-obshchim-intellektom/ </vt:lpstr>
      <vt:lpstr>Презентация PowerPoint</vt:lpstr>
      <vt:lpstr>Что такое  ФГ?</vt:lpstr>
      <vt:lpstr>Истоки: как все начиналось..  Правда об исследованиях PIRLS, TIMSS, PISA</vt:lpstr>
      <vt:lpstr>Уровень сформированных компетенций учеников по основным умениям и навыкам, необходимым в 21 веке: </vt:lpstr>
      <vt:lpstr>Диагностическая работа (8-9 классы)-  2023 -2024</vt:lpstr>
      <vt:lpstr>Как  происходит формирование ФГ?</vt:lpstr>
      <vt:lpstr>РЭШ https://fg.resh.edu.ru/ </vt:lpstr>
      <vt:lpstr>ФИПИ https://fipi.ru/otkrytyy-bank-zadaniy-dlya-otsenki-yestestvennonauchnoy-gramotnosti   – основная школа</vt:lpstr>
      <vt:lpstr>Презентация PowerPoint</vt:lpstr>
      <vt:lpstr>Диагностические работы</vt:lpstr>
      <vt:lpstr>Когда  формировать ФГ?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А. Сеничева</dc:creator>
  <cp:lastModifiedBy>Юлия А. Сеничева</cp:lastModifiedBy>
  <cp:revision>18</cp:revision>
  <dcterms:created xsi:type="dcterms:W3CDTF">2025-03-09T23:30:28Z</dcterms:created>
  <dcterms:modified xsi:type="dcterms:W3CDTF">2025-03-17T06:51:06Z</dcterms:modified>
</cp:coreProperties>
</file>