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417" r:id="rId3"/>
    <p:sldId id="418" r:id="rId4"/>
    <p:sldId id="261" r:id="rId5"/>
    <p:sldId id="274" r:id="rId6"/>
    <p:sldId id="283" r:id="rId7"/>
    <p:sldId id="339" r:id="rId8"/>
    <p:sldId id="419" r:id="rId9"/>
    <p:sldId id="426" r:id="rId10"/>
    <p:sldId id="427" r:id="rId11"/>
    <p:sldId id="328" r:id="rId12"/>
    <p:sldId id="420" r:id="rId13"/>
    <p:sldId id="340" r:id="rId14"/>
    <p:sldId id="333" r:id="rId15"/>
    <p:sldId id="421" r:id="rId16"/>
    <p:sldId id="416" r:id="rId17"/>
    <p:sldId id="281" r:id="rId18"/>
    <p:sldId id="288" r:id="rId19"/>
    <p:sldId id="336" r:id="rId20"/>
    <p:sldId id="341" r:id="rId21"/>
    <p:sldId id="423" r:id="rId22"/>
    <p:sldId id="425" r:id="rId23"/>
    <p:sldId id="282" r:id="rId24"/>
    <p:sldId id="284" r:id="rId25"/>
    <p:sldId id="29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57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3758AA-AB8E-4CBC-A759-3F12C60605E4}" type="doc">
      <dgm:prSet loTypeId="urn:microsoft.com/office/officeart/2005/8/layout/radial1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B8CBBA-C688-47F1-9DCF-1880325328CC}">
      <dgm:prSet phldrT="[Текст]" custT="1"/>
      <dgm:spPr/>
      <dgm:t>
        <a:bodyPr/>
        <a:lstStyle/>
        <a:p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ТПМПК (п. 2.19)</a:t>
          </a:r>
        </a:p>
      </dgm:t>
    </dgm:pt>
    <dgm:pt modelId="{6475BE9A-8FDA-49A6-9D8C-5871C2A99C01}" type="parTrans" cxnId="{78AFDFDB-830A-4FFB-A5EC-8ECC218687BB}">
      <dgm:prSet/>
      <dgm:spPr/>
      <dgm:t>
        <a:bodyPr/>
        <a:lstStyle/>
        <a:p>
          <a:endParaRPr lang="ru-RU"/>
        </a:p>
      </dgm:t>
    </dgm:pt>
    <dgm:pt modelId="{03A68AED-7340-45EE-9E48-232ADAF39F0E}" type="sibTrans" cxnId="{78AFDFDB-830A-4FFB-A5EC-8ECC218687BB}">
      <dgm:prSet/>
      <dgm:spPr/>
      <dgm:t>
        <a:bodyPr/>
        <a:lstStyle/>
        <a:p>
          <a:endParaRPr lang="ru-RU"/>
        </a:p>
      </dgm:t>
    </dgm:pt>
    <dgm:pt modelId="{41CBEBFC-E69F-44EE-B94B-BE1310B2F12A}">
      <dgm:prSet phldrT="[Текст]" custT="1"/>
      <dgm:spPr/>
      <dgm:t>
        <a:bodyPr/>
        <a:lstStyle/>
        <a:p>
          <a:r>
            <a:rPr lang="ru-RU" sz="16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учреждения здравоохранения:     КГБУЗ «Детская больница», Филиал КГБУЗ «Краевой наркологический диспансер», КГБУЗ «Городская поликлиника», коммерческие учреждения края</a:t>
          </a:r>
          <a:endParaRPr lang="ru-RU" sz="16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9E828E-F26F-48F0-9C75-39A09CBC581F}" type="parTrans" cxnId="{D10B6250-8F93-49A2-BEDD-DAD00D1439C4}">
      <dgm:prSet/>
      <dgm:spPr/>
      <dgm:t>
        <a:bodyPr/>
        <a:lstStyle/>
        <a:p>
          <a:endParaRPr lang="ru-RU"/>
        </a:p>
      </dgm:t>
    </dgm:pt>
    <dgm:pt modelId="{4210EC78-F7D4-4C0B-AAF5-3D0EA77D9F53}" type="sibTrans" cxnId="{D10B6250-8F93-49A2-BEDD-DAD00D1439C4}">
      <dgm:prSet/>
      <dgm:spPr/>
      <dgm:t>
        <a:bodyPr/>
        <a:lstStyle/>
        <a:p>
          <a:endParaRPr lang="ru-RU"/>
        </a:p>
      </dgm:t>
    </dgm:pt>
    <dgm:pt modelId="{042E1ACD-A5C8-4AA2-9ABF-EC80C7C1DCB9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система профилактики  безнадзорности и правонарушений несовершеннолетних (КДН ЗП), КГБУСО «Артёмовский социально-реабилитационный центр»</a:t>
          </a:r>
        </a:p>
      </dgm:t>
    </dgm:pt>
    <dgm:pt modelId="{99A4B957-7664-43F4-9EC8-06F09EC94598}" type="parTrans" cxnId="{F72BC478-5F43-4C89-8BA3-49345EBE63AC}">
      <dgm:prSet/>
      <dgm:spPr/>
      <dgm:t>
        <a:bodyPr/>
        <a:lstStyle/>
        <a:p>
          <a:endParaRPr lang="ru-RU"/>
        </a:p>
      </dgm:t>
    </dgm:pt>
    <dgm:pt modelId="{5BFA14EE-51A7-4B01-8ED8-76538079A92C}" type="sibTrans" cxnId="{F72BC478-5F43-4C89-8BA3-49345EBE63AC}">
      <dgm:prSet/>
      <dgm:spPr/>
      <dgm:t>
        <a:bodyPr/>
        <a:lstStyle/>
        <a:p>
          <a:endParaRPr lang="ru-RU"/>
        </a:p>
      </dgm:t>
    </dgm:pt>
    <dgm:pt modelId="{B9E7F10D-ADFE-4CDE-A5EF-D601883392F8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ФКУ «Бюро медико-социальной экспертизы по Приморскому краю»</a:t>
          </a:r>
        </a:p>
      </dgm:t>
    </dgm:pt>
    <dgm:pt modelId="{C74186C2-EC6D-4D97-8D1A-222E8115F0CE}" type="parTrans" cxnId="{0F5627BF-9CBA-4634-93B5-C7AD1C23E4C6}">
      <dgm:prSet/>
      <dgm:spPr/>
      <dgm:t>
        <a:bodyPr/>
        <a:lstStyle/>
        <a:p>
          <a:endParaRPr lang="ru-RU"/>
        </a:p>
      </dgm:t>
    </dgm:pt>
    <dgm:pt modelId="{0C3A2880-F110-425C-9C06-E5A13572E91F}" type="sibTrans" cxnId="{0F5627BF-9CBA-4634-93B5-C7AD1C23E4C6}">
      <dgm:prSet/>
      <dgm:spPr/>
      <dgm:t>
        <a:bodyPr/>
        <a:lstStyle/>
        <a:p>
          <a:endParaRPr lang="ru-RU"/>
        </a:p>
      </dgm:t>
    </dgm:pt>
    <dgm:pt modelId="{06872B2E-7FCB-426A-A724-A36D63ECBDF9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МБОУ СОШ и МБДОУ АГО (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ППк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), СПО АГО, частные ОУ</a:t>
          </a:r>
        </a:p>
      </dgm:t>
    </dgm:pt>
    <dgm:pt modelId="{B81A36B7-1F70-4A66-809E-8BCEDC5E395B}" type="parTrans" cxnId="{EC3D9769-C420-4DF7-B7CB-0B93EBE66B1A}">
      <dgm:prSet/>
      <dgm:spPr/>
      <dgm:t>
        <a:bodyPr/>
        <a:lstStyle/>
        <a:p>
          <a:endParaRPr lang="ru-RU"/>
        </a:p>
      </dgm:t>
    </dgm:pt>
    <dgm:pt modelId="{8B637015-12CA-4BE2-A1BB-C30C8531CDFF}" type="sibTrans" cxnId="{EC3D9769-C420-4DF7-B7CB-0B93EBE66B1A}">
      <dgm:prSet/>
      <dgm:spPr/>
      <dgm:t>
        <a:bodyPr/>
        <a:lstStyle/>
        <a:p>
          <a:endParaRPr lang="ru-RU"/>
        </a:p>
      </dgm:t>
    </dgm:pt>
    <dgm:pt modelId="{261A05E1-DBDC-4C10-AB78-B4388D5E827F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ТПМПК и ЦПМПК г. Владивосток, г. Хабаровск, г. Рязань, г. Москва</a:t>
          </a:r>
        </a:p>
      </dgm:t>
    </dgm:pt>
    <dgm:pt modelId="{2CD29794-B1BE-4C81-B512-5DB9D8136B29}" type="parTrans" cxnId="{452834C7-B4FF-4ABE-8EC9-B5BCD8F7C4E0}">
      <dgm:prSet/>
      <dgm:spPr/>
      <dgm:t>
        <a:bodyPr/>
        <a:lstStyle/>
        <a:p>
          <a:endParaRPr lang="ru-RU"/>
        </a:p>
      </dgm:t>
    </dgm:pt>
    <dgm:pt modelId="{A62C6276-B1B5-47F9-A3A8-F2E0D9C24078}" type="sibTrans" cxnId="{452834C7-B4FF-4ABE-8EC9-B5BCD8F7C4E0}">
      <dgm:prSet/>
      <dgm:spPr/>
      <dgm:t>
        <a:bodyPr/>
        <a:lstStyle/>
        <a:p>
          <a:endParaRPr lang="ru-RU"/>
        </a:p>
      </dgm:t>
    </dgm:pt>
    <dgm:pt modelId="{F0FA311B-5D19-4481-B1C0-B66E7B34010A}" type="pres">
      <dgm:prSet presAssocID="{243758AA-AB8E-4CBC-A759-3F12C60605E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544BFA4-231C-42A5-A43C-0304455450F8}" type="pres">
      <dgm:prSet presAssocID="{39B8CBBA-C688-47F1-9DCF-1880325328CC}" presName="centerShape" presStyleLbl="node0" presStyleIdx="0" presStyleCnt="1" custScaleX="168681" custScaleY="105847" custLinFactNeighborX="2662" custLinFactNeighborY="4058"/>
      <dgm:spPr/>
    </dgm:pt>
    <dgm:pt modelId="{7E2739FB-3FC7-4AB1-AFD2-D8D89595466A}" type="pres">
      <dgm:prSet presAssocID="{7D9E828E-F26F-48F0-9C75-39A09CBC581F}" presName="Name9" presStyleLbl="parChTrans1D2" presStyleIdx="0" presStyleCnt="5"/>
      <dgm:spPr/>
    </dgm:pt>
    <dgm:pt modelId="{91B9D645-A15E-4B29-A850-52848BB6AA0F}" type="pres">
      <dgm:prSet presAssocID="{7D9E828E-F26F-48F0-9C75-39A09CBC581F}" presName="connTx" presStyleLbl="parChTrans1D2" presStyleIdx="0" presStyleCnt="5"/>
      <dgm:spPr/>
    </dgm:pt>
    <dgm:pt modelId="{341B1E4A-6351-4729-BDC7-CF99F3904799}" type="pres">
      <dgm:prSet presAssocID="{41CBEBFC-E69F-44EE-B94B-BE1310B2F12A}" presName="node" presStyleLbl="node1" presStyleIdx="0" presStyleCnt="5" custScaleX="193441" custScaleY="128487" custRadScaleRad="136145" custRadScaleInc="-186966">
        <dgm:presLayoutVars>
          <dgm:bulletEnabled val="1"/>
        </dgm:presLayoutVars>
      </dgm:prSet>
      <dgm:spPr/>
    </dgm:pt>
    <dgm:pt modelId="{75E0C5EF-332A-4C13-A30E-124BE1201760}" type="pres">
      <dgm:prSet presAssocID="{99A4B957-7664-43F4-9EC8-06F09EC94598}" presName="Name9" presStyleLbl="parChTrans1D2" presStyleIdx="1" presStyleCnt="5"/>
      <dgm:spPr/>
    </dgm:pt>
    <dgm:pt modelId="{02D88C73-8CD4-47B7-9620-5194D1305E07}" type="pres">
      <dgm:prSet presAssocID="{99A4B957-7664-43F4-9EC8-06F09EC94598}" presName="connTx" presStyleLbl="parChTrans1D2" presStyleIdx="1" presStyleCnt="5"/>
      <dgm:spPr/>
    </dgm:pt>
    <dgm:pt modelId="{5E5C8CCD-D53A-46C6-A827-D7C2021370CB}" type="pres">
      <dgm:prSet presAssocID="{042E1ACD-A5C8-4AA2-9ABF-EC80C7C1DCB9}" presName="node" presStyleLbl="node1" presStyleIdx="1" presStyleCnt="5" custScaleX="178408" custScaleY="135102" custRadScaleRad="151531" custRadScaleInc="3824">
        <dgm:presLayoutVars>
          <dgm:bulletEnabled val="1"/>
        </dgm:presLayoutVars>
      </dgm:prSet>
      <dgm:spPr/>
    </dgm:pt>
    <dgm:pt modelId="{451D9FED-F610-4F39-9C72-F3CAE28E8BC3}" type="pres">
      <dgm:prSet presAssocID="{C74186C2-EC6D-4D97-8D1A-222E8115F0CE}" presName="Name9" presStyleLbl="parChTrans1D2" presStyleIdx="2" presStyleCnt="5"/>
      <dgm:spPr/>
    </dgm:pt>
    <dgm:pt modelId="{4BF0FB7C-76EE-4B09-B56E-FD03094857E7}" type="pres">
      <dgm:prSet presAssocID="{C74186C2-EC6D-4D97-8D1A-222E8115F0CE}" presName="connTx" presStyleLbl="parChTrans1D2" presStyleIdx="2" presStyleCnt="5"/>
      <dgm:spPr/>
    </dgm:pt>
    <dgm:pt modelId="{2B47CF08-87C5-4158-B096-3D89FD6FADCD}" type="pres">
      <dgm:prSet presAssocID="{B9E7F10D-ADFE-4CDE-A5EF-D601883392F8}" presName="node" presStyleLbl="node1" presStyleIdx="2" presStyleCnt="5" custScaleX="128797" custRadScaleRad="130939" custRadScaleInc="-55282">
        <dgm:presLayoutVars>
          <dgm:bulletEnabled val="1"/>
        </dgm:presLayoutVars>
      </dgm:prSet>
      <dgm:spPr/>
    </dgm:pt>
    <dgm:pt modelId="{DA9C837E-211F-422F-A6B2-9C7497F04B67}" type="pres">
      <dgm:prSet presAssocID="{B81A36B7-1F70-4A66-809E-8BCEDC5E395B}" presName="Name9" presStyleLbl="parChTrans1D2" presStyleIdx="3" presStyleCnt="5"/>
      <dgm:spPr/>
    </dgm:pt>
    <dgm:pt modelId="{787B76C3-F9A1-4DD6-B03A-30A285038355}" type="pres">
      <dgm:prSet presAssocID="{B81A36B7-1F70-4A66-809E-8BCEDC5E395B}" presName="connTx" presStyleLbl="parChTrans1D2" presStyleIdx="3" presStyleCnt="5"/>
      <dgm:spPr/>
    </dgm:pt>
    <dgm:pt modelId="{7B021991-D3DB-46AE-925D-75073AFAF077}" type="pres">
      <dgm:prSet presAssocID="{06872B2E-7FCB-426A-A724-A36D63ECBDF9}" presName="node" presStyleLbl="node1" presStyleIdx="3" presStyleCnt="5" custScaleX="128797" custRadScaleRad="127998" custRadScaleInc="50839">
        <dgm:presLayoutVars>
          <dgm:bulletEnabled val="1"/>
        </dgm:presLayoutVars>
      </dgm:prSet>
      <dgm:spPr/>
    </dgm:pt>
    <dgm:pt modelId="{BC8D8972-9F08-4363-B052-4DBD46803463}" type="pres">
      <dgm:prSet presAssocID="{2CD29794-B1BE-4C81-B512-5DB9D8136B29}" presName="Name9" presStyleLbl="parChTrans1D2" presStyleIdx="4" presStyleCnt="5"/>
      <dgm:spPr/>
    </dgm:pt>
    <dgm:pt modelId="{65B475EF-1B94-462A-B473-0E2BD4E31FBA}" type="pres">
      <dgm:prSet presAssocID="{2CD29794-B1BE-4C81-B512-5DB9D8136B29}" presName="connTx" presStyleLbl="parChTrans1D2" presStyleIdx="4" presStyleCnt="5"/>
      <dgm:spPr/>
    </dgm:pt>
    <dgm:pt modelId="{ACE18560-D53C-49E1-B20C-F7772F6D9B83}" type="pres">
      <dgm:prSet presAssocID="{261A05E1-DBDC-4C10-AB78-B4388D5E827F}" presName="node" presStyleLbl="node1" presStyleIdx="4" presStyleCnt="5" custScaleX="128797" custRadScaleRad="98562" custRadScaleInc="208388">
        <dgm:presLayoutVars>
          <dgm:bulletEnabled val="1"/>
        </dgm:presLayoutVars>
      </dgm:prSet>
      <dgm:spPr/>
    </dgm:pt>
  </dgm:ptLst>
  <dgm:cxnLst>
    <dgm:cxn modelId="{11DAAD09-3ECC-4DE2-B2E3-37DC90454D33}" type="presOf" srcId="{C74186C2-EC6D-4D97-8D1A-222E8115F0CE}" destId="{451D9FED-F610-4F39-9C72-F3CAE28E8BC3}" srcOrd="0" destOrd="0" presId="urn:microsoft.com/office/officeart/2005/8/layout/radial1"/>
    <dgm:cxn modelId="{6A302917-8707-4243-89C5-E998DFE5F177}" type="presOf" srcId="{243758AA-AB8E-4CBC-A759-3F12C60605E4}" destId="{F0FA311B-5D19-4481-B1C0-B66E7B34010A}" srcOrd="0" destOrd="0" presId="urn:microsoft.com/office/officeart/2005/8/layout/radial1"/>
    <dgm:cxn modelId="{4D169E1A-0F61-4B8A-818D-33C622A7AC1F}" type="presOf" srcId="{7D9E828E-F26F-48F0-9C75-39A09CBC581F}" destId="{91B9D645-A15E-4B29-A850-52848BB6AA0F}" srcOrd="1" destOrd="0" presId="urn:microsoft.com/office/officeart/2005/8/layout/radial1"/>
    <dgm:cxn modelId="{0B759121-8BD8-4725-AE37-E10D7F44F7B1}" type="presOf" srcId="{41CBEBFC-E69F-44EE-B94B-BE1310B2F12A}" destId="{341B1E4A-6351-4729-BDC7-CF99F3904799}" srcOrd="0" destOrd="0" presId="urn:microsoft.com/office/officeart/2005/8/layout/radial1"/>
    <dgm:cxn modelId="{75893126-A27D-4A8E-870A-84077E57F75D}" type="presOf" srcId="{2CD29794-B1BE-4C81-B512-5DB9D8136B29}" destId="{BC8D8972-9F08-4363-B052-4DBD46803463}" srcOrd="0" destOrd="0" presId="urn:microsoft.com/office/officeart/2005/8/layout/radial1"/>
    <dgm:cxn modelId="{660C2C2B-3892-43A9-94BA-97803C641E4C}" type="presOf" srcId="{2CD29794-B1BE-4C81-B512-5DB9D8136B29}" destId="{65B475EF-1B94-462A-B473-0E2BD4E31FBA}" srcOrd="1" destOrd="0" presId="urn:microsoft.com/office/officeart/2005/8/layout/radial1"/>
    <dgm:cxn modelId="{A9993B3A-D72E-4F15-AAC1-27E48B7200A8}" type="presOf" srcId="{261A05E1-DBDC-4C10-AB78-B4388D5E827F}" destId="{ACE18560-D53C-49E1-B20C-F7772F6D9B83}" srcOrd="0" destOrd="0" presId="urn:microsoft.com/office/officeart/2005/8/layout/radial1"/>
    <dgm:cxn modelId="{12E4603D-DE8A-4E29-82D7-E705D2CFECA2}" type="presOf" srcId="{06872B2E-7FCB-426A-A724-A36D63ECBDF9}" destId="{7B021991-D3DB-46AE-925D-75073AFAF077}" srcOrd="0" destOrd="0" presId="urn:microsoft.com/office/officeart/2005/8/layout/radial1"/>
    <dgm:cxn modelId="{0AE88740-72E9-4F6D-A925-CEE1BDE89FEF}" type="presOf" srcId="{B81A36B7-1F70-4A66-809E-8BCEDC5E395B}" destId="{787B76C3-F9A1-4DD6-B03A-30A285038355}" srcOrd="1" destOrd="0" presId="urn:microsoft.com/office/officeart/2005/8/layout/radial1"/>
    <dgm:cxn modelId="{AA5EC661-C3E8-4AE8-9980-8648557A1629}" type="presOf" srcId="{B81A36B7-1F70-4A66-809E-8BCEDC5E395B}" destId="{DA9C837E-211F-422F-A6B2-9C7497F04B67}" srcOrd="0" destOrd="0" presId="urn:microsoft.com/office/officeart/2005/8/layout/radial1"/>
    <dgm:cxn modelId="{A6438343-8460-4962-8E30-CAC1A47DEE32}" type="presOf" srcId="{B9E7F10D-ADFE-4CDE-A5EF-D601883392F8}" destId="{2B47CF08-87C5-4158-B096-3D89FD6FADCD}" srcOrd="0" destOrd="0" presId="urn:microsoft.com/office/officeart/2005/8/layout/radial1"/>
    <dgm:cxn modelId="{EC3D9769-C420-4DF7-B7CB-0B93EBE66B1A}" srcId="{39B8CBBA-C688-47F1-9DCF-1880325328CC}" destId="{06872B2E-7FCB-426A-A724-A36D63ECBDF9}" srcOrd="3" destOrd="0" parTransId="{B81A36B7-1F70-4A66-809E-8BCEDC5E395B}" sibTransId="{8B637015-12CA-4BE2-A1BB-C30C8531CDFF}"/>
    <dgm:cxn modelId="{D10B6250-8F93-49A2-BEDD-DAD00D1439C4}" srcId="{39B8CBBA-C688-47F1-9DCF-1880325328CC}" destId="{41CBEBFC-E69F-44EE-B94B-BE1310B2F12A}" srcOrd="0" destOrd="0" parTransId="{7D9E828E-F26F-48F0-9C75-39A09CBC581F}" sibTransId="{4210EC78-F7D4-4C0B-AAF5-3D0EA77D9F53}"/>
    <dgm:cxn modelId="{57812576-CA21-492E-94B8-6988E29850BC}" type="presOf" srcId="{C74186C2-EC6D-4D97-8D1A-222E8115F0CE}" destId="{4BF0FB7C-76EE-4B09-B56E-FD03094857E7}" srcOrd="1" destOrd="0" presId="urn:microsoft.com/office/officeart/2005/8/layout/radial1"/>
    <dgm:cxn modelId="{F72BC478-5F43-4C89-8BA3-49345EBE63AC}" srcId="{39B8CBBA-C688-47F1-9DCF-1880325328CC}" destId="{042E1ACD-A5C8-4AA2-9ABF-EC80C7C1DCB9}" srcOrd="1" destOrd="0" parTransId="{99A4B957-7664-43F4-9EC8-06F09EC94598}" sibTransId="{5BFA14EE-51A7-4B01-8ED8-76538079A92C}"/>
    <dgm:cxn modelId="{631CCA83-27BB-4621-AF6E-E23AC02B0A86}" type="presOf" srcId="{042E1ACD-A5C8-4AA2-9ABF-EC80C7C1DCB9}" destId="{5E5C8CCD-D53A-46C6-A827-D7C2021370CB}" srcOrd="0" destOrd="0" presId="urn:microsoft.com/office/officeart/2005/8/layout/radial1"/>
    <dgm:cxn modelId="{05469C92-C6D9-4387-B559-4D07105CB648}" type="presOf" srcId="{99A4B957-7664-43F4-9EC8-06F09EC94598}" destId="{02D88C73-8CD4-47B7-9620-5194D1305E07}" srcOrd="1" destOrd="0" presId="urn:microsoft.com/office/officeart/2005/8/layout/radial1"/>
    <dgm:cxn modelId="{3877EA9C-B97A-402F-8D8D-70983015D9D5}" type="presOf" srcId="{7D9E828E-F26F-48F0-9C75-39A09CBC581F}" destId="{7E2739FB-3FC7-4AB1-AFD2-D8D89595466A}" srcOrd="0" destOrd="0" presId="urn:microsoft.com/office/officeart/2005/8/layout/radial1"/>
    <dgm:cxn modelId="{0F5627BF-9CBA-4634-93B5-C7AD1C23E4C6}" srcId="{39B8CBBA-C688-47F1-9DCF-1880325328CC}" destId="{B9E7F10D-ADFE-4CDE-A5EF-D601883392F8}" srcOrd="2" destOrd="0" parTransId="{C74186C2-EC6D-4D97-8D1A-222E8115F0CE}" sibTransId="{0C3A2880-F110-425C-9C06-E5A13572E91F}"/>
    <dgm:cxn modelId="{BE1AC4C2-6FF5-41F5-BD53-31748C0C315C}" type="presOf" srcId="{99A4B957-7664-43F4-9EC8-06F09EC94598}" destId="{75E0C5EF-332A-4C13-A30E-124BE1201760}" srcOrd="0" destOrd="0" presId="urn:microsoft.com/office/officeart/2005/8/layout/radial1"/>
    <dgm:cxn modelId="{452834C7-B4FF-4ABE-8EC9-B5BCD8F7C4E0}" srcId="{39B8CBBA-C688-47F1-9DCF-1880325328CC}" destId="{261A05E1-DBDC-4C10-AB78-B4388D5E827F}" srcOrd="4" destOrd="0" parTransId="{2CD29794-B1BE-4C81-B512-5DB9D8136B29}" sibTransId="{A62C6276-B1B5-47F9-A3A8-F2E0D9C24078}"/>
    <dgm:cxn modelId="{6EEE9AC8-2F7E-4E2E-9B30-5404923B33FF}" type="presOf" srcId="{39B8CBBA-C688-47F1-9DCF-1880325328CC}" destId="{2544BFA4-231C-42A5-A43C-0304455450F8}" srcOrd="0" destOrd="0" presId="urn:microsoft.com/office/officeart/2005/8/layout/radial1"/>
    <dgm:cxn modelId="{78AFDFDB-830A-4FFB-A5EC-8ECC218687BB}" srcId="{243758AA-AB8E-4CBC-A759-3F12C60605E4}" destId="{39B8CBBA-C688-47F1-9DCF-1880325328CC}" srcOrd="0" destOrd="0" parTransId="{6475BE9A-8FDA-49A6-9D8C-5871C2A99C01}" sibTransId="{03A68AED-7340-45EE-9E48-232ADAF39F0E}"/>
    <dgm:cxn modelId="{26708EB9-52E3-4824-88A5-E8069285B28F}" type="presParOf" srcId="{F0FA311B-5D19-4481-B1C0-B66E7B34010A}" destId="{2544BFA4-231C-42A5-A43C-0304455450F8}" srcOrd="0" destOrd="0" presId="urn:microsoft.com/office/officeart/2005/8/layout/radial1"/>
    <dgm:cxn modelId="{A36B485C-C8E1-4083-8255-40E21213E942}" type="presParOf" srcId="{F0FA311B-5D19-4481-B1C0-B66E7B34010A}" destId="{7E2739FB-3FC7-4AB1-AFD2-D8D89595466A}" srcOrd="1" destOrd="0" presId="urn:microsoft.com/office/officeart/2005/8/layout/radial1"/>
    <dgm:cxn modelId="{F1583D7C-5B97-446E-973D-35ABBBF76FF7}" type="presParOf" srcId="{7E2739FB-3FC7-4AB1-AFD2-D8D89595466A}" destId="{91B9D645-A15E-4B29-A850-52848BB6AA0F}" srcOrd="0" destOrd="0" presId="urn:microsoft.com/office/officeart/2005/8/layout/radial1"/>
    <dgm:cxn modelId="{AE9B3A08-9977-4C21-AA94-F4E60FEB576C}" type="presParOf" srcId="{F0FA311B-5D19-4481-B1C0-B66E7B34010A}" destId="{341B1E4A-6351-4729-BDC7-CF99F3904799}" srcOrd="2" destOrd="0" presId="urn:microsoft.com/office/officeart/2005/8/layout/radial1"/>
    <dgm:cxn modelId="{91809B38-DD5A-4E52-B4B0-5E5CC8A3C16A}" type="presParOf" srcId="{F0FA311B-5D19-4481-B1C0-B66E7B34010A}" destId="{75E0C5EF-332A-4C13-A30E-124BE1201760}" srcOrd="3" destOrd="0" presId="urn:microsoft.com/office/officeart/2005/8/layout/radial1"/>
    <dgm:cxn modelId="{0D8A6766-95C9-4A2A-B2DD-291648427008}" type="presParOf" srcId="{75E0C5EF-332A-4C13-A30E-124BE1201760}" destId="{02D88C73-8CD4-47B7-9620-5194D1305E07}" srcOrd="0" destOrd="0" presId="urn:microsoft.com/office/officeart/2005/8/layout/radial1"/>
    <dgm:cxn modelId="{5E5D460E-BAA1-4624-B313-627C9C250124}" type="presParOf" srcId="{F0FA311B-5D19-4481-B1C0-B66E7B34010A}" destId="{5E5C8CCD-D53A-46C6-A827-D7C2021370CB}" srcOrd="4" destOrd="0" presId="urn:microsoft.com/office/officeart/2005/8/layout/radial1"/>
    <dgm:cxn modelId="{11D158C4-B646-4623-9A93-72A779F7C245}" type="presParOf" srcId="{F0FA311B-5D19-4481-B1C0-B66E7B34010A}" destId="{451D9FED-F610-4F39-9C72-F3CAE28E8BC3}" srcOrd="5" destOrd="0" presId="urn:microsoft.com/office/officeart/2005/8/layout/radial1"/>
    <dgm:cxn modelId="{C1C52083-4E41-4EDD-BD90-81DD78CC1153}" type="presParOf" srcId="{451D9FED-F610-4F39-9C72-F3CAE28E8BC3}" destId="{4BF0FB7C-76EE-4B09-B56E-FD03094857E7}" srcOrd="0" destOrd="0" presId="urn:microsoft.com/office/officeart/2005/8/layout/radial1"/>
    <dgm:cxn modelId="{F50CC763-DEA6-4DF3-A022-CDCD532ADBF4}" type="presParOf" srcId="{F0FA311B-5D19-4481-B1C0-B66E7B34010A}" destId="{2B47CF08-87C5-4158-B096-3D89FD6FADCD}" srcOrd="6" destOrd="0" presId="urn:microsoft.com/office/officeart/2005/8/layout/radial1"/>
    <dgm:cxn modelId="{DDD7AF7B-81ED-4600-8461-2C9EFB519AEB}" type="presParOf" srcId="{F0FA311B-5D19-4481-B1C0-B66E7B34010A}" destId="{DA9C837E-211F-422F-A6B2-9C7497F04B67}" srcOrd="7" destOrd="0" presId="urn:microsoft.com/office/officeart/2005/8/layout/radial1"/>
    <dgm:cxn modelId="{CFCE9588-248F-4479-93BF-22AF4AE0B58D}" type="presParOf" srcId="{DA9C837E-211F-422F-A6B2-9C7497F04B67}" destId="{787B76C3-F9A1-4DD6-B03A-30A285038355}" srcOrd="0" destOrd="0" presId="urn:microsoft.com/office/officeart/2005/8/layout/radial1"/>
    <dgm:cxn modelId="{6D7903AC-1150-439B-89CF-4052CC0FE45D}" type="presParOf" srcId="{F0FA311B-5D19-4481-B1C0-B66E7B34010A}" destId="{7B021991-D3DB-46AE-925D-75073AFAF077}" srcOrd="8" destOrd="0" presId="urn:microsoft.com/office/officeart/2005/8/layout/radial1"/>
    <dgm:cxn modelId="{66F56746-C656-4430-97F9-881222AC1D92}" type="presParOf" srcId="{F0FA311B-5D19-4481-B1C0-B66E7B34010A}" destId="{BC8D8972-9F08-4363-B052-4DBD46803463}" srcOrd="9" destOrd="0" presId="urn:microsoft.com/office/officeart/2005/8/layout/radial1"/>
    <dgm:cxn modelId="{93256435-8248-44FD-9B38-987D1585BA06}" type="presParOf" srcId="{BC8D8972-9F08-4363-B052-4DBD46803463}" destId="{65B475EF-1B94-462A-B473-0E2BD4E31FBA}" srcOrd="0" destOrd="0" presId="urn:microsoft.com/office/officeart/2005/8/layout/radial1"/>
    <dgm:cxn modelId="{94040ACB-7AD0-4C00-B042-D490D2FF82D1}" type="presParOf" srcId="{F0FA311B-5D19-4481-B1C0-B66E7B34010A}" destId="{ACE18560-D53C-49E1-B20C-F7772F6D9B8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B0DCDD-F266-411F-92E4-D0B599DC5E7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8E2032-ADF2-438C-8CA7-C2641F6A5E76}">
      <dgm:prSet phldrT="[Текст]" custT="1"/>
      <dgm:spPr/>
      <dgm:t>
        <a:bodyPr/>
        <a:lstStyle/>
        <a:p>
          <a:r>
            <a:rPr lang="ru-RU" sz="1400" b="1" dirty="0"/>
            <a:t> </a:t>
          </a:r>
        </a:p>
      </dgm:t>
    </dgm:pt>
    <dgm:pt modelId="{C8795D4D-3B41-4C9A-99EF-8E058DD73624}" type="parTrans" cxnId="{F6FFCE6E-C3D6-4CAE-A91F-CF077E21F836}">
      <dgm:prSet/>
      <dgm:spPr/>
      <dgm:t>
        <a:bodyPr/>
        <a:lstStyle/>
        <a:p>
          <a:endParaRPr lang="ru-RU" sz="1400" b="1"/>
        </a:p>
      </dgm:t>
    </dgm:pt>
    <dgm:pt modelId="{189485DB-C8B6-4FE7-89DD-D0D2B845E2DD}" type="sibTrans" cxnId="{F6FFCE6E-C3D6-4CAE-A91F-CF077E21F836}">
      <dgm:prSet/>
      <dgm:spPr/>
      <dgm:t>
        <a:bodyPr/>
        <a:lstStyle/>
        <a:p>
          <a:endParaRPr lang="ru-RU" sz="1400" b="1"/>
        </a:p>
      </dgm:t>
    </dgm:pt>
    <dgm:pt modelId="{499B1E0C-3C7E-4F22-B614-E70A3C65B03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Подробнейшим образом изучить ФАООП (АОП ДОО,АООП НОО, АООП ООО и АООП СОО , АООП ИН)</a:t>
          </a:r>
        </a:p>
      </dgm:t>
    </dgm:pt>
    <dgm:pt modelId="{5802B61F-4474-4B9A-B3E7-D5E773D1A63A}" type="parTrans" cxnId="{8CF5ED33-4AF7-4F08-A194-A9CF3674E663}">
      <dgm:prSet/>
      <dgm:spPr/>
      <dgm:t>
        <a:bodyPr/>
        <a:lstStyle/>
        <a:p>
          <a:endParaRPr lang="ru-RU" sz="1400" b="1"/>
        </a:p>
      </dgm:t>
    </dgm:pt>
    <dgm:pt modelId="{6529EFD5-D1E2-4BBF-9309-2606C6D60AC5}" type="sibTrans" cxnId="{8CF5ED33-4AF7-4F08-A194-A9CF3674E663}">
      <dgm:prSet/>
      <dgm:spPr/>
      <dgm:t>
        <a:bodyPr/>
        <a:lstStyle/>
        <a:p>
          <a:endParaRPr lang="ru-RU" sz="1400" b="1"/>
        </a:p>
      </dgm:t>
    </dgm:pt>
    <dgm:pt modelId="{C114A8FE-AE45-4C34-8B52-3ECDD735D157}">
      <dgm:prSet phldrT="[Текст]" custT="1"/>
      <dgm:spPr/>
      <dgm:t>
        <a:bodyPr/>
        <a:lstStyle/>
        <a:p>
          <a:r>
            <a:rPr lang="ru-RU" sz="1400" b="1" dirty="0"/>
            <a:t> </a:t>
          </a:r>
        </a:p>
      </dgm:t>
    </dgm:pt>
    <dgm:pt modelId="{24D0F8B9-3591-4C4A-8F48-2CBDED3036F1}" type="parTrans" cxnId="{00B4AF6C-88F4-4FE3-9BAB-C73DC9436D36}">
      <dgm:prSet/>
      <dgm:spPr/>
      <dgm:t>
        <a:bodyPr/>
        <a:lstStyle/>
        <a:p>
          <a:endParaRPr lang="ru-RU" sz="1400" b="1"/>
        </a:p>
      </dgm:t>
    </dgm:pt>
    <dgm:pt modelId="{2C40340A-700F-4F5F-B97E-394EF0701A16}" type="sibTrans" cxnId="{00B4AF6C-88F4-4FE3-9BAB-C73DC9436D36}">
      <dgm:prSet/>
      <dgm:spPr/>
      <dgm:t>
        <a:bodyPr/>
        <a:lstStyle/>
        <a:p>
          <a:endParaRPr lang="ru-RU" sz="1400" b="1"/>
        </a:p>
      </dgm:t>
    </dgm:pt>
    <dgm:pt modelId="{430BFCF4-A747-4305-9500-371B04DB0DDA}">
      <dgm:prSet phldrT="[Текст]" custT="1"/>
      <dgm:spPr/>
      <dgm:t>
        <a:bodyPr/>
        <a:lstStyle/>
        <a:p>
          <a:pPr marL="114300" marR="0" indent="0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кадровый состав с соответствующим повышением квалификации</a:t>
          </a:r>
        </a:p>
      </dgm:t>
    </dgm:pt>
    <dgm:pt modelId="{EB8E6535-D325-423D-8BB6-4852B3D01D61}" type="parTrans" cxnId="{588EB228-AFA0-4924-AD80-5EE47CCC60C0}">
      <dgm:prSet/>
      <dgm:spPr/>
      <dgm:t>
        <a:bodyPr/>
        <a:lstStyle/>
        <a:p>
          <a:endParaRPr lang="ru-RU" sz="1400" b="1"/>
        </a:p>
      </dgm:t>
    </dgm:pt>
    <dgm:pt modelId="{EA859447-5854-4B1A-A661-8A833287C670}" type="sibTrans" cxnId="{588EB228-AFA0-4924-AD80-5EE47CCC60C0}">
      <dgm:prSet/>
      <dgm:spPr/>
      <dgm:t>
        <a:bodyPr/>
        <a:lstStyle/>
        <a:p>
          <a:endParaRPr lang="ru-RU" sz="1400" b="1"/>
        </a:p>
      </dgm:t>
    </dgm:pt>
    <dgm:pt modelId="{73B3C657-6348-4F7F-A149-88706712FEEC}">
      <dgm:prSet phldrT="[Текст]" custT="1"/>
      <dgm:spPr/>
      <dgm:t>
        <a:bodyPr/>
        <a:lstStyle/>
        <a:p>
          <a:r>
            <a:rPr lang="ru-RU" sz="1400" b="1" dirty="0"/>
            <a:t> </a:t>
          </a:r>
        </a:p>
      </dgm:t>
    </dgm:pt>
    <dgm:pt modelId="{E4E279B9-6C1E-455B-80E6-623CD5BA5764}" type="parTrans" cxnId="{C92AB1F6-71DD-4AEC-AD38-8A018AA17FC7}">
      <dgm:prSet/>
      <dgm:spPr/>
      <dgm:t>
        <a:bodyPr/>
        <a:lstStyle/>
        <a:p>
          <a:endParaRPr lang="ru-RU" sz="1400" b="1"/>
        </a:p>
      </dgm:t>
    </dgm:pt>
    <dgm:pt modelId="{A5C1CA79-A6CD-4EAA-BDCD-D59F02AEF658}" type="sibTrans" cxnId="{C92AB1F6-71DD-4AEC-AD38-8A018AA17FC7}">
      <dgm:prSet/>
      <dgm:spPr/>
      <dgm:t>
        <a:bodyPr/>
        <a:lstStyle/>
        <a:p>
          <a:endParaRPr lang="ru-RU" sz="1400" b="1"/>
        </a:p>
      </dgm:t>
    </dgm:pt>
    <dgm:pt modelId="{76E2B86D-78E7-481C-B91D-54FBB6B9944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Организовать сетевое взаимодействие при невозможности полной реализации программы коррекционных курсов в образовательной организации</a:t>
          </a:r>
        </a:p>
      </dgm:t>
    </dgm:pt>
    <dgm:pt modelId="{CCF37338-2A52-4204-A967-915926048F43}" type="parTrans" cxnId="{FF80FF7B-8C18-4340-86F7-252C62B68A32}">
      <dgm:prSet/>
      <dgm:spPr/>
      <dgm:t>
        <a:bodyPr/>
        <a:lstStyle/>
        <a:p>
          <a:endParaRPr lang="ru-RU" sz="1400" b="1"/>
        </a:p>
      </dgm:t>
    </dgm:pt>
    <dgm:pt modelId="{4C3B5938-922D-4A6B-AC9B-F41ABDF30DB5}" type="sibTrans" cxnId="{FF80FF7B-8C18-4340-86F7-252C62B68A32}">
      <dgm:prSet/>
      <dgm:spPr/>
      <dgm:t>
        <a:bodyPr/>
        <a:lstStyle/>
        <a:p>
          <a:endParaRPr lang="ru-RU" sz="1400" b="1"/>
        </a:p>
      </dgm:t>
    </dgm:pt>
    <dgm:pt modelId="{C8CE9877-2E93-4536-8A6B-BFD57227CFA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Разработать на их основе ФАООП образовательной организации учебные планы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46DAB-6D8E-48E2-9BC5-C1A87E246162}" type="parTrans" cxnId="{93C18F85-9ED7-4C58-9130-56312FAA3F49}">
      <dgm:prSet/>
      <dgm:spPr/>
      <dgm:t>
        <a:bodyPr/>
        <a:lstStyle/>
        <a:p>
          <a:endParaRPr lang="ru-RU" sz="1400" b="1"/>
        </a:p>
      </dgm:t>
    </dgm:pt>
    <dgm:pt modelId="{1DC56022-4C7F-4433-B472-12E964ABDEB8}" type="sibTrans" cxnId="{93C18F85-9ED7-4C58-9130-56312FAA3F49}">
      <dgm:prSet/>
      <dgm:spPr/>
      <dgm:t>
        <a:bodyPr/>
        <a:lstStyle/>
        <a:p>
          <a:endParaRPr lang="ru-RU" sz="1400" b="1"/>
        </a:p>
      </dgm:t>
    </dgm:pt>
    <dgm:pt modelId="{CA04D345-C34E-44A8-A5DB-6245895E877C}">
      <dgm:prSet phldrT="[Текст]" custT="1"/>
      <dgm:spPr/>
      <dgm:t>
        <a:bodyPr/>
        <a:lstStyle/>
        <a:p>
          <a:pPr marL="114300" marR="0" indent="0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основании федеральных и локальных НПА  издать приказ по ОУ на основании заключения ПМПК и заявления родителей, с утверждением расписания учебной нагрузки и графика занятий, ИОМ , мониторингом динамики усвоения АООП   </a:t>
          </a:r>
          <a:r>
            <a:rPr lang="ru-RU" sz="16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последующим !!! внесением в базу сетевого города и личное дело </a:t>
          </a:r>
          <a:r>
            <a: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учащегося/ воспитанника с ОВЗ /инвалида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ADFD9D-0438-41CC-9337-330141557131}" type="parTrans" cxnId="{A56F6632-1F0F-48CC-9636-FDB2EE7AF88E}">
      <dgm:prSet/>
      <dgm:spPr/>
      <dgm:t>
        <a:bodyPr/>
        <a:lstStyle/>
        <a:p>
          <a:endParaRPr lang="ru-RU" sz="1400" b="1"/>
        </a:p>
      </dgm:t>
    </dgm:pt>
    <dgm:pt modelId="{F80EAE1D-7F45-4385-B3BF-1AD2AE130A6B}" type="sibTrans" cxnId="{A56F6632-1F0F-48CC-9636-FDB2EE7AF88E}">
      <dgm:prSet/>
      <dgm:spPr/>
      <dgm:t>
        <a:bodyPr/>
        <a:lstStyle/>
        <a:p>
          <a:endParaRPr lang="ru-RU" sz="1400" b="1"/>
        </a:p>
      </dgm:t>
    </dgm:pt>
    <dgm:pt modelId="{D5D2B954-71EB-408A-99B3-4347522AB93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материально-технические условия (спроектировать предметно- пространственную среду)</a:t>
          </a:r>
        </a:p>
      </dgm:t>
    </dgm:pt>
    <dgm:pt modelId="{06199775-E7C9-4F3E-A59A-B30CCB353F3D}" type="parTrans" cxnId="{0C40B61E-F7B9-40A3-B855-48BAC3C616B5}">
      <dgm:prSet/>
      <dgm:spPr/>
      <dgm:t>
        <a:bodyPr/>
        <a:lstStyle/>
        <a:p>
          <a:endParaRPr lang="ru-RU" sz="1400" b="1"/>
        </a:p>
      </dgm:t>
    </dgm:pt>
    <dgm:pt modelId="{4FA8E369-DF8D-47D1-9781-163D5F4AA401}" type="sibTrans" cxnId="{0C40B61E-F7B9-40A3-B855-48BAC3C616B5}">
      <dgm:prSet/>
      <dgm:spPr/>
      <dgm:t>
        <a:bodyPr/>
        <a:lstStyle/>
        <a:p>
          <a:endParaRPr lang="ru-RU" sz="1400" b="1"/>
        </a:p>
      </dgm:t>
    </dgm:pt>
    <dgm:pt modelId="{B1FB6DA6-807E-4276-BAEA-2F40715FB243}">
      <dgm:prSet phldrT="[Текст]" custT="1"/>
      <dgm:spPr/>
      <dgm:t>
        <a:bodyPr/>
        <a:lstStyle/>
        <a:p>
          <a:pPr marL="114300" marR="0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Организовать информационно-просветительскую работу о ФГОС ОВЗ</a:t>
          </a:r>
        </a:p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660339-83FC-4DEE-AFFB-FE723D8925D7}" type="parTrans" cxnId="{2C35997F-551E-4D1A-BD5D-12735442DFC1}">
      <dgm:prSet/>
      <dgm:spPr/>
      <dgm:t>
        <a:bodyPr/>
        <a:lstStyle/>
        <a:p>
          <a:endParaRPr lang="ru-RU" sz="1400" b="1"/>
        </a:p>
      </dgm:t>
    </dgm:pt>
    <dgm:pt modelId="{AAE053C9-1EA4-4986-AA62-843B6C562EB8}" type="sibTrans" cxnId="{2C35997F-551E-4D1A-BD5D-12735442DFC1}">
      <dgm:prSet/>
      <dgm:spPr/>
      <dgm:t>
        <a:bodyPr/>
        <a:lstStyle/>
        <a:p>
          <a:endParaRPr lang="ru-RU" sz="1400" b="1"/>
        </a:p>
      </dgm:t>
    </dgm:pt>
    <dgm:pt modelId="{EB3A8C14-B6B5-4992-9454-A227834FB912}">
      <dgm:prSet phldrT="[Текст]" custT="1"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b="1" dirty="0"/>
        </a:p>
      </dgm:t>
    </dgm:pt>
    <dgm:pt modelId="{3F507F55-7E37-48C6-BC1B-C8D8B0608D4D}" type="parTrans" cxnId="{2B7A4C29-A7A0-4077-9FA7-4A49CE3A2AAA}">
      <dgm:prSet/>
      <dgm:spPr/>
      <dgm:t>
        <a:bodyPr/>
        <a:lstStyle/>
        <a:p>
          <a:endParaRPr lang="ru-RU" sz="1400" b="1"/>
        </a:p>
      </dgm:t>
    </dgm:pt>
    <dgm:pt modelId="{A6FA2441-8C19-4287-BDEF-071AC6873C27}" type="sibTrans" cxnId="{2B7A4C29-A7A0-4077-9FA7-4A49CE3A2AAA}">
      <dgm:prSet/>
      <dgm:spPr/>
      <dgm:t>
        <a:bodyPr/>
        <a:lstStyle/>
        <a:p>
          <a:endParaRPr lang="ru-RU" sz="1400" b="1"/>
        </a:p>
      </dgm:t>
    </dgm:pt>
    <dgm:pt modelId="{BD283E3C-D27C-4ECA-9889-C07EE9EAC3DE}" type="pres">
      <dgm:prSet presAssocID="{EAB0DCDD-F266-411F-92E4-D0B599DC5E7A}" presName="linearFlow" presStyleCnt="0">
        <dgm:presLayoutVars>
          <dgm:dir/>
          <dgm:animLvl val="lvl"/>
          <dgm:resizeHandles val="exact"/>
        </dgm:presLayoutVars>
      </dgm:prSet>
      <dgm:spPr/>
    </dgm:pt>
    <dgm:pt modelId="{6C0D58C4-9179-417A-AD47-6E6594101792}" type="pres">
      <dgm:prSet presAssocID="{EE8E2032-ADF2-438C-8CA7-C2641F6A5E76}" presName="composite" presStyleCnt="0"/>
      <dgm:spPr/>
    </dgm:pt>
    <dgm:pt modelId="{2DFD9F46-79CF-40C7-9004-E5C599123981}" type="pres">
      <dgm:prSet presAssocID="{EE8E2032-ADF2-438C-8CA7-C2641F6A5E76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22CE023A-AB59-4B66-A442-C97510B21B2A}" type="pres">
      <dgm:prSet presAssocID="{EE8E2032-ADF2-438C-8CA7-C2641F6A5E76}" presName="descendantText" presStyleLbl="alignAcc1" presStyleIdx="0" presStyleCnt="4">
        <dgm:presLayoutVars>
          <dgm:bulletEnabled val="1"/>
        </dgm:presLayoutVars>
      </dgm:prSet>
      <dgm:spPr/>
    </dgm:pt>
    <dgm:pt modelId="{DE7857CF-9198-4EC6-80EF-747D924E7ADE}" type="pres">
      <dgm:prSet presAssocID="{189485DB-C8B6-4FE7-89DD-D0D2B845E2DD}" presName="sp" presStyleCnt="0"/>
      <dgm:spPr/>
    </dgm:pt>
    <dgm:pt modelId="{F56CDA9C-FDF3-4A97-B130-C2A96B12340D}" type="pres">
      <dgm:prSet presAssocID="{C114A8FE-AE45-4C34-8B52-3ECDD735D157}" presName="composite" presStyleCnt="0"/>
      <dgm:spPr/>
    </dgm:pt>
    <dgm:pt modelId="{03A06150-4FD3-4ED6-9825-B9BB710F430C}" type="pres">
      <dgm:prSet presAssocID="{C114A8FE-AE45-4C34-8B52-3ECDD735D157}" presName="parentText" presStyleLbl="alignNode1" presStyleIdx="1" presStyleCnt="4" custScaleY="124093">
        <dgm:presLayoutVars>
          <dgm:chMax val="1"/>
          <dgm:bulletEnabled val="1"/>
        </dgm:presLayoutVars>
      </dgm:prSet>
      <dgm:spPr/>
    </dgm:pt>
    <dgm:pt modelId="{4EDDA430-A9F7-480D-B988-1C2752312005}" type="pres">
      <dgm:prSet presAssocID="{C114A8FE-AE45-4C34-8B52-3ECDD735D157}" presName="descendantText" presStyleLbl="alignAcc1" presStyleIdx="1" presStyleCnt="4" custScaleY="136071">
        <dgm:presLayoutVars>
          <dgm:bulletEnabled val="1"/>
        </dgm:presLayoutVars>
      </dgm:prSet>
      <dgm:spPr/>
    </dgm:pt>
    <dgm:pt modelId="{1941A25D-1EC7-4D41-B29F-EB7EB905691F}" type="pres">
      <dgm:prSet presAssocID="{2C40340A-700F-4F5F-B97E-394EF0701A16}" presName="sp" presStyleCnt="0"/>
      <dgm:spPr/>
    </dgm:pt>
    <dgm:pt modelId="{0C51D0EE-0AD8-4FB4-842B-822FAED56416}" type="pres">
      <dgm:prSet presAssocID="{73B3C657-6348-4F7F-A149-88706712FEEC}" presName="composite" presStyleCnt="0"/>
      <dgm:spPr/>
    </dgm:pt>
    <dgm:pt modelId="{DF6D9EA3-D61F-414B-929E-737395FFDEFE}" type="pres">
      <dgm:prSet presAssocID="{73B3C657-6348-4F7F-A149-88706712FEE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CD183AD2-35FE-4869-B6FB-C1E51C8D8C19}" type="pres">
      <dgm:prSet presAssocID="{73B3C657-6348-4F7F-A149-88706712FEEC}" presName="descendantText" presStyleLbl="alignAcc1" presStyleIdx="2" presStyleCnt="4">
        <dgm:presLayoutVars>
          <dgm:bulletEnabled val="1"/>
        </dgm:presLayoutVars>
      </dgm:prSet>
      <dgm:spPr/>
    </dgm:pt>
    <dgm:pt modelId="{FCA67D78-E49E-4C33-AD07-723C7435AF1E}" type="pres">
      <dgm:prSet presAssocID="{A5C1CA79-A6CD-4EAA-BDCD-D59F02AEF658}" presName="sp" presStyleCnt="0"/>
      <dgm:spPr/>
    </dgm:pt>
    <dgm:pt modelId="{56640F0E-C641-4356-A0D6-E3DF721D72A3}" type="pres">
      <dgm:prSet presAssocID="{EB3A8C14-B6B5-4992-9454-A227834FB912}" presName="composite" presStyleCnt="0"/>
      <dgm:spPr/>
    </dgm:pt>
    <dgm:pt modelId="{C15290FA-314F-407F-AA4F-9E18E2CC4EA2}" type="pres">
      <dgm:prSet presAssocID="{EB3A8C14-B6B5-4992-9454-A227834FB912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0AB4987-DAFA-4CE8-822D-A3DA35E95F5B}" type="pres">
      <dgm:prSet presAssocID="{EB3A8C14-B6B5-4992-9454-A227834FB912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C40B61E-F7B9-40A3-B855-48BAC3C616B5}" srcId="{73B3C657-6348-4F7F-A149-88706712FEEC}" destId="{D5D2B954-71EB-408A-99B3-4347522AB931}" srcOrd="1" destOrd="0" parTransId="{06199775-E7C9-4F3E-A59A-B30CCB353F3D}" sibTransId="{4FA8E369-DF8D-47D1-9781-163D5F4AA401}"/>
    <dgm:cxn modelId="{588EB228-AFA0-4924-AD80-5EE47CCC60C0}" srcId="{C114A8FE-AE45-4C34-8B52-3ECDD735D157}" destId="{430BFCF4-A747-4305-9500-371B04DB0DDA}" srcOrd="0" destOrd="0" parTransId="{EB8E6535-D325-423D-8BB6-4852B3D01D61}" sibTransId="{EA859447-5854-4B1A-A661-8A833287C670}"/>
    <dgm:cxn modelId="{2B7A4C29-A7A0-4077-9FA7-4A49CE3A2AAA}" srcId="{EAB0DCDD-F266-411F-92E4-D0B599DC5E7A}" destId="{EB3A8C14-B6B5-4992-9454-A227834FB912}" srcOrd="3" destOrd="0" parTransId="{3F507F55-7E37-48C6-BC1B-C8D8B0608D4D}" sibTransId="{A6FA2441-8C19-4287-BDEF-071AC6873C27}"/>
    <dgm:cxn modelId="{B47D612B-9371-4254-85E9-266A03E007B6}" type="presOf" srcId="{499B1E0C-3C7E-4F22-B614-E70A3C65B03D}" destId="{22CE023A-AB59-4B66-A442-C97510B21B2A}" srcOrd="0" destOrd="0" presId="urn:microsoft.com/office/officeart/2005/8/layout/chevron2"/>
    <dgm:cxn modelId="{A56F6632-1F0F-48CC-9636-FDB2EE7AF88E}" srcId="{C114A8FE-AE45-4C34-8B52-3ECDD735D157}" destId="{CA04D345-C34E-44A8-A5DB-6245895E877C}" srcOrd="1" destOrd="0" parTransId="{5BADFD9D-0438-41CC-9337-330141557131}" sibTransId="{F80EAE1D-7F45-4385-B3BF-1AD2AE130A6B}"/>
    <dgm:cxn modelId="{8CF5ED33-4AF7-4F08-A194-A9CF3674E663}" srcId="{EE8E2032-ADF2-438C-8CA7-C2641F6A5E76}" destId="{499B1E0C-3C7E-4F22-B614-E70A3C65B03D}" srcOrd="0" destOrd="0" parTransId="{5802B61F-4474-4B9A-B3E7-D5E773D1A63A}" sibTransId="{6529EFD5-D1E2-4BBF-9309-2606C6D60AC5}"/>
    <dgm:cxn modelId="{D2E6D35D-B4FC-403D-AE16-BE3DEBA5B84B}" type="presOf" srcId="{CA04D345-C34E-44A8-A5DB-6245895E877C}" destId="{4EDDA430-A9F7-480D-B988-1C2752312005}" srcOrd="0" destOrd="1" presId="urn:microsoft.com/office/officeart/2005/8/layout/chevron2"/>
    <dgm:cxn modelId="{27469A47-D969-4EF1-8708-8A5C4FE49B9F}" type="presOf" srcId="{76E2B86D-78E7-481C-B91D-54FBB6B9944C}" destId="{CD183AD2-35FE-4869-B6FB-C1E51C8D8C19}" srcOrd="0" destOrd="0" presId="urn:microsoft.com/office/officeart/2005/8/layout/chevron2"/>
    <dgm:cxn modelId="{00B4AF6C-88F4-4FE3-9BAB-C73DC9436D36}" srcId="{EAB0DCDD-F266-411F-92E4-D0B599DC5E7A}" destId="{C114A8FE-AE45-4C34-8B52-3ECDD735D157}" srcOrd="1" destOrd="0" parTransId="{24D0F8B9-3591-4C4A-8F48-2CBDED3036F1}" sibTransId="{2C40340A-700F-4F5F-B97E-394EF0701A16}"/>
    <dgm:cxn modelId="{F6FFCE6E-C3D6-4CAE-A91F-CF077E21F836}" srcId="{EAB0DCDD-F266-411F-92E4-D0B599DC5E7A}" destId="{EE8E2032-ADF2-438C-8CA7-C2641F6A5E76}" srcOrd="0" destOrd="0" parTransId="{C8795D4D-3B41-4C9A-99EF-8E058DD73624}" sibTransId="{189485DB-C8B6-4FE7-89DD-D0D2B845E2DD}"/>
    <dgm:cxn modelId="{722B2A6F-A75E-4179-B5CB-2BF81A91AB10}" type="presOf" srcId="{430BFCF4-A747-4305-9500-371B04DB0DDA}" destId="{4EDDA430-A9F7-480D-B988-1C2752312005}" srcOrd="0" destOrd="0" presId="urn:microsoft.com/office/officeart/2005/8/layout/chevron2"/>
    <dgm:cxn modelId="{CC6CD151-C495-419A-B606-A3898EAA81AF}" type="presOf" srcId="{EB3A8C14-B6B5-4992-9454-A227834FB912}" destId="{C15290FA-314F-407F-AA4F-9E18E2CC4EA2}" srcOrd="0" destOrd="0" presId="urn:microsoft.com/office/officeart/2005/8/layout/chevron2"/>
    <dgm:cxn modelId="{3C6B4754-AB2B-435D-AC11-8437117A909B}" type="presOf" srcId="{EAB0DCDD-F266-411F-92E4-D0B599DC5E7A}" destId="{BD283E3C-D27C-4ECA-9889-C07EE9EAC3DE}" srcOrd="0" destOrd="0" presId="urn:microsoft.com/office/officeart/2005/8/layout/chevron2"/>
    <dgm:cxn modelId="{BC3A0D7B-566C-4DE9-ABFB-CBADA9288C22}" type="presOf" srcId="{EE8E2032-ADF2-438C-8CA7-C2641F6A5E76}" destId="{2DFD9F46-79CF-40C7-9004-E5C599123981}" srcOrd="0" destOrd="0" presId="urn:microsoft.com/office/officeart/2005/8/layout/chevron2"/>
    <dgm:cxn modelId="{FF80FF7B-8C18-4340-86F7-252C62B68A32}" srcId="{73B3C657-6348-4F7F-A149-88706712FEEC}" destId="{76E2B86D-78E7-481C-B91D-54FBB6B9944C}" srcOrd="0" destOrd="0" parTransId="{CCF37338-2A52-4204-A967-915926048F43}" sibTransId="{4C3B5938-922D-4A6B-AC9B-F41ABDF30DB5}"/>
    <dgm:cxn modelId="{2C35997F-551E-4D1A-BD5D-12735442DFC1}" srcId="{EB3A8C14-B6B5-4992-9454-A227834FB912}" destId="{B1FB6DA6-807E-4276-BAEA-2F40715FB243}" srcOrd="0" destOrd="0" parTransId="{56660339-83FC-4DEE-AFFB-FE723D8925D7}" sibTransId="{AAE053C9-1EA4-4986-AA62-843B6C562EB8}"/>
    <dgm:cxn modelId="{EC22F883-DA1D-4ED0-A7D4-E9D477E2D6B0}" type="presOf" srcId="{C114A8FE-AE45-4C34-8B52-3ECDD735D157}" destId="{03A06150-4FD3-4ED6-9825-B9BB710F430C}" srcOrd="0" destOrd="0" presId="urn:microsoft.com/office/officeart/2005/8/layout/chevron2"/>
    <dgm:cxn modelId="{93C18F85-9ED7-4C58-9130-56312FAA3F49}" srcId="{EE8E2032-ADF2-438C-8CA7-C2641F6A5E76}" destId="{C8CE9877-2E93-4536-8A6B-BFD57227CFA3}" srcOrd="1" destOrd="0" parTransId="{6D346DAB-6D8E-48E2-9BC5-C1A87E246162}" sibTransId="{1DC56022-4C7F-4433-B472-12E964ABDEB8}"/>
    <dgm:cxn modelId="{D0231CB7-3C3C-42B3-BA98-85F3A8F7A1F7}" type="presOf" srcId="{B1FB6DA6-807E-4276-BAEA-2F40715FB243}" destId="{50AB4987-DAFA-4CE8-822D-A3DA35E95F5B}" srcOrd="0" destOrd="0" presId="urn:microsoft.com/office/officeart/2005/8/layout/chevron2"/>
    <dgm:cxn modelId="{E398CABA-B93E-43BE-92B8-814260966CF1}" type="presOf" srcId="{C8CE9877-2E93-4536-8A6B-BFD57227CFA3}" destId="{22CE023A-AB59-4B66-A442-C97510B21B2A}" srcOrd="0" destOrd="1" presId="urn:microsoft.com/office/officeart/2005/8/layout/chevron2"/>
    <dgm:cxn modelId="{F0E9E9CC-1164-45F9-B3E7-B917EC11EAD2}" type="presOf" srcId="{73B3C657-6348-4F7F-A149-88706712FEEC}" destId="{DF6D9EA3-D61F-414B-929E-737395FFDEFE}" srcOrd="0" destOrd="0" presId="urn:microsoft.com/office/officeart/2005/8/layout/chevron2"/>
    <dgm:cxn modelId="{903011EA-55A6-4BA3-ADE8-6D82D580A529}" type="presOf" srcId="{D5D2B954-71EB-408A-99B3-4347522AB931}" destId="{CD183AD2-35FE-4869-B6FB-C1E51C8D8C19}" srcOrd="0" destOrd="1" presId="urn:microsoft.com/office/officeart/2005/8/layout/chevron2"/>
    <dgm:cxn modelId="{C92AB1F6-71DD-4AEC-AD38-8A018AA17FC7}" srcId="{EAB0DCDD-F266-411F-92E4-D0B599DC5E7A}" destId="{73B3C657-6348-4F7F-A149-88706712FEEC}" srcOrd="2" destOrd="0" parTransId="{E4E279B9-6C1E-455B-80E6-623CD5BA5764}" sibTransId="{A5C1CA79-A6CD-4EAA-BDCD-D59F02AEF658}"/>
    <dgm:cxn modelId="{2A7F4164-77BB-4834-BBAC-E494BEA80024}" type="presParOf" srcId="{BD283E3C-D27C-4ECA-9889-C07EE9EAC3DE}" destId="{6C0D58C4-9179-417A-AD47-6E6594101792}" srcOrd="0" destOrd="0" presId="urn:microsoft.com/office/officeart/2005/8/layout/chevron2"/>
    <dgm:cxn modelId="{C96EBDD4-13A1-4E58-BE25-6A89A9AAF1E8}" type="presParOf" srcId="{6C0D58C4-9179-417A-AD47-6E6594101792}" destId="{2DFD9F46-79CF-40C7-9004-E5C599123981}" srcOrd="0" destOrd="0" presId="urn:microsoft.com/office/officeart/2005/8/layout/chevron2"/>
    <dgm:cxn modelId="{24F2C751-1FCF-43F1-B223-F6698D3B1C26}" type="presParOf" srcId="{6C0D58C4-9179-417A-AD47-6E6594101792}" destId="{22CE023A-AB59-4B66-A442-C97510B21B2A}" srcOrd="1" destOrd="0" presId="urn:microsoft.com/office/officeart/2005/8/layout/chevron2"/>
    <dgm:cxn modelId="{736A5502-7444-447A-86A7-0BB43A9BA197}" type="presParOf" srcId="{BD283E3C-D27C-4ECA-9889-C07EE9EAC3DE}" destId="{DE7857CF-9198-4EC6-80EF-747D924E7ADE}" srcOrd="1" destOrd="0" presId="urn:microsoft.com/office/officeart/2005/8/layout/chevron2"/>
    <dgm:cxn modelId="{33A1B018-4D30-4CEA-AE48-80208C8E1555}" type="presParOf" srcId="{BD283E3C-D27C-4ECA-9889-C07EE9EAC3DE}" destId="{F56CDA9C-FDF3-4A97-B130-C2A96B12340D}" srcOrd="2" destOrd="0" presId="urn:microsoft.com/office/officeart/2005/8/layout/chevron2"/>
    <dgm:cxn modelId="{E5276DF3-1DE6-4EDC-A70F-21D9BB68141C}" type="presParOf" srcId="{F56CDA9C-FDF3-4A97-B130-C2A96B12340D}" destId="{03A06150-4FD3-4ED6-9825-B9BB710F430C}" srcOrd="0" destOrd="0" presId="urn:microsoft.com/office/officeart/2005/8/layout/chevron2"/>
    <dgm:cxn modelId="{23F08EE7-B862-4AE1-9FCE-02FE4FFA7DC2}" type="presParOf" srcId="{F56CDA9C-FDF3-4A97-B130-C2A96B12340D}" destId="{4EDDA430-A9F7-480D-B988-1C2752312005}" srcOrd="1" destOrd="0" presId="urn:microsoft.com/office/officeart/2005/8/layout/chevron2"/>
    <dgm:cxn modelId="{1E76F869-C5F6-40E7-B280-4315DC09DD23}" type="presParOf" srcId="{BD283E3C-D27C-4ECA-9889-C07EE9EAC3DE}" destId="{1941A25D-1EC7-4D41-B29F-EB7EB905691F}" srcOrd="3" destOrd="0" presId="urn:microsoft.com/office/officeart/2005/8/layout/chevron2"/>
    <dgm:cxn modelId="{F1699B42-4511-42D6-BF76-8632431890D5}" type="presParOf" srcId="{BD283E3C-D27C-4ECA-9889-C07EE9EAC3DE}" destId="{0C51D0EE-0AD8-4FB4-842B-822FAED56416}" srcOrd="4" destOrd="0" presId="urn:microsoft.com/office/officeart/2005/8/layout/chevron2"/>
    <dgm:cxn modelId="{6E7D3C0A-229C-4B6A-8D38-2EE94CDCA321}" type="presParOf" srcId="{0C51D0EE-0AD8-4FB4-842B-822FAED56416}" destId="{DF6D9EA3-D61F-414B-929E-737395FFDEFE}" srcOrd="0" destOrd="0" presId="urn:microsoft.com/office/officeart/2005/8/layout/chevron2"/>
    <dgm:cxn modelId="{90F5304A-C570-4B01-A1A8-4823C0B9AF4B}" type="presParOf" srcId="{0C51D0EE-0AD8-4FB4-842B-822FAED56416}" destId="{CD183AD2-35FE-4869-B6FB-C1E51C8D8C19}" srcOrd="1" destOrd="0" presId="urn:microsoft.com/office/officeart/2005/8/layout/chevron2"/>
    <dgm:cxn modelId="{51C7986D-E78B-4DE5-A6D1-936D2F7CBE3A}" type="presParOf" srcId="{BD283E3C-D27C-4ECA-9889-C07EE9EAC3DE}" destId="{FCA67D78-E49E-4C33-AD07-723C7435AF1E}" srcOrd="5" destOrd="0" presId="urn:microsoft.com/office/officeart/2005/8/layout/chevron2"/>
    <dgm:cxn modelId="{71A40329-79C3-4E62-BFBA-52132343371F}" type="presParOf" srcId="{BD283E3C-D27C-4ECA-9889-C07EE9EAC3DE}" destId="{56640F0E-C641-4356-A0D6-E3DF721D72A3}" srcOrd="6" destOrd="0" presId="urn:microsoft.com/office/officeart/2005/8/layout/chevron2"/>
    <dgm:cxn modelId="{6C75EA6C-FDDA-4698-91A6-CF04AB63AED9}" type="presParOf" srcId="{56640F0E-C641-4356-A0D6-E3DF721D72A3}" destId="{C15290FA-314F-407F-AA4F-9E18E2CC4EA2}" srcOrd="0" destOrd="0" presId="urn:microsoft.com/office/officeart/2005/8/layout/chevron2"/>
    <dgm:cxn modelId="{0E2E5D89-D0E2-4264-A44C-60CFD8024158}" type="presParOf" srcId="{56640F0E-C641-4356-A0D6-E3DF721D72A3}" destId="{50AB4987-DAFA-4CE8-822D-A3DA35E95F5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4BFA4-231C-42A5-A43C-0304455450F8}">
      <dsp:nvSpPr>
        <dsp:cNvPr id="0" name=""/>
        <dsp:cNvSpPr/>
      </dsp:nvSpPr>
      <dsp:spPr>
        <a:xfrm>
          <a:off x="3515899" y="2773729"/>
          <a:ext cx="3223582" cy="20227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ТПМПК (п. 2.19)</a:t>
          </a:r>
        </a:p>
      </dsp:txBody>
      <dsp:txXfrm>
        <a:off x="3987982" y="3069960"/>
        <a:ext cx="2279416" cy="1430329"/>
      </dsp:txXfrm>
    </dsp:sp>
    <dsp:sp modelId="{7E2739FB-3FC7-4AB1-AFD2-D8D89595466A}">
      <dsp:nvSpPr>
        <dsp:cNvPr id="0" name=""/>
        <dsp:cNvSpPr/>
      </dsp:nvSpPr>
      <dsp:spPr>
        <a:xfrm rot="12291028">
          <a:off x="3367473" y="3065988"/>
          <a:ext cx="485887" cy="32871"/>
        </a:xfrm>
        <a:custGeom>
          <a:avLst/>
          <a:gdLst/>
          <a:ahLst/>
          <a:cxnLst/>
          <a:rect l="0" t="0" r="0" b="0"/>
          <a:pathLst>
            <a:path>
              <a:moveTo>
                <a:pt x="0" y="16435"/>
              </a:moveTo>
              <a:lnTo>
                <a:pt x="485887" y="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598270" y="3070277"/>
        <a:ext cx="24294" cy="24294"/>
      </dsp:txXfrm>
    </dsp:sp>
    <dsp:sp modelId="{341B1E4A-6351-4729-BDC7-CF99F3904799}">
      <dsp:nvSpPr>
        <dsp:cNvPr id="0" name=""/>
        <dsp:cNvSpPr/>
      </dsp:nvSpPr>
      <dsp:spPr>
        <a:xfrm>
          <a:off x="25390" y="1050396"/>
          <a:ext cx="3696758" cy="245545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учреждения здравоохранения:     КГБУЗ «Детская больница», Филиал КГБУЗ «Краевой наркологический диспансер», КГБУЗ «Городская поликлиника», коммерческие учреждения края</a:t>
          </a:r>
          <a:endParaRPr lang="ru-RU" sz="1600" b="1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6768" y="1409989"/>
        <a:ext cx="2614002" cy="1736267"/>
      </dsp:txXfrm>
    </dsp:sp>
    <dsp:sp modelId="{75E0C5EF-332A-4C13-A30E-124BE1201760}">
      <dsp:nvSpPr>
        <dsp:cNvPr id="0" name=""/>
        <dsp:cNvSpPr/>
      </dsp:nvSpPr>
      <dsp:spPr>
        <a:xfrm rot="20387951">
          <a:off x="6499976" y="3155460"/>
          <a:ext cx="588698" cy="32871"/>
        </a:xfrm>
        <a:custGeom>
          <a:avLst/>
          <a:gdLst/>
          <a:ahLst/>
          <a:cxnLst/>
          <a:rect l="0" t="0" r="0" b="0"/>
          <a:pathLst>
            <a:path>
              <a:moveTo>
                <a:pt x="0" y="16435"/>
              </a:moveTo>
              <a:lnTo>
                <a:pt x="588698" y="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779608" y="3157178"/>
        <a:ext cx="29434" cy="29434"/>
      </dsp:txXfrm>
    </dsp:sp>
    <dsp:sp modelId="{5E5C8CCD-D53A-46C6-A827-D7C2021370CB}">
      <dsp:nvSpPr>
        <dsp:cNvPr id="0" name=""/>
        <dsp:cNvSpPr/>
      </dsp:nvSpPr>
      <dsp:spPr>
        <a:xfrm>
          <a:off x="6899153" y="1215142"/>
          <a:ext cx="3409470" cy="25818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система профилактики  безнадзорности и правонарушений несовершеннолетних (КДН ЗП), КГБУСО «Артёмовский социально-реабилитационный центр»</a:t>
          </a:r>
        </a:p>
      </dsp:txBody>
      <dsp:txXfrm>
        <a:off x="7398458" y="1593248"/>
        <a:ext cx="2410860" cy="1825657"/>
      </dsp:txXfrm>
    </dsp:sp>
    <dsp:sp modelId="{451D9FED-F610-4F39-9C72-F3CAE28E8BC3}">
      <dsp:nvSpPr>
        <dsp:cNvPr id="0" name=""/>
        <dsp:cNvSpPr/>
      </dsp:nvSpPr>
      <dsp:spPr>
        <a:xfrm rot="1940653">
          <a:off x="6218645" y="4637246"/>
          <a:ext cx="561245" cy="32871"/>
        </a:xfrm>
        <a:custGeom>
          <a:avLst/>
          <a:gdLst/>
          <a:ahLst/>
          <a:cxnLst/>
          <a:rect l="0" t="0" r="0" b="0"/>
          <a:pathLst>
            <a:path>
              <a:moveTo>
                <a:pt x="0" y="16435"/>
              </a:moveTo>
              <a:lnTo>
                <a:pt x="561245" y="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485236" y="4639650"/>
        <a:ext cx="28062" cy="28062"/>
      </dsp:txXfrm>
    </dsp:sp>
    <dsp:sp modelId="{2B47CF08-87C5-4158-B096-3D89FD6FADCD}">
      <dsp:nvSpPr>
        <dsp:cNvPr id="0" name=""/>
        <dsp:cNvSpPr/>
      </dsp:nvSpPr>
      <dsp:spPr>
        <a:xfrm>
          <a:off x="6459363" y="4452225"/>
          <a:ext cx="2461378" cy="19110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ФКУ «Бюро медико-социальной экспертизы по Приморскому краю»</a:t>
          </a:r>
        </a:p>
      </dsp:txBody>
      <dsp:txXfrm>
        <a:off x="6819823" y="4732092"/>
        <a:ext cx="1740458" cy="1351318"/>
      </dsp:txXfrm>
    </dsp:sp>
    <dsp:sp modelId="{DA9C837E-211F-422F-A6B2-9C7497F04B67}">
      <dsp:nvSpPr>
        <dsp:cNvPr id="0" name=""/>
        <dsp:cNvSpPr/>
      </dsp:nvSpPr>
      <dsp:spPr>
        <a:xfrm rot="8918920">
          <a:off x="3329704" y="4653262"/>
          <a:ext cx="692101" cy="32871"/>
        </a:xfrm>
        <a:custGeom>
          <a:avLst/>
          <a:gdLst/>
          <a:ahLst/>
          <a:cxnLst/>
          <a:rect l="0" t="0" r="0" b="0"/>
          <a:pathLst>
            <a:path>
              <a:moveTo>
                <a:pt x="0" y="16435"/>
              </a:moveTo>
              <a:lnTo>
                <a:pt x="692101" y="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658452" y="4652395"/>
        <a:ext cx="34605" cy="34605"/>
      </dsp:txXfrm>
    </dsp:sp>
    <dsp:sp modelId="{7B021991-D3DB-46AE-925D-75073AFAF077}">
      <dsp:nvSpPr>
        <dsp:cNvPr id="0" name=""/>
        <dsp:cNvSpPr/>
      </dsp:nvSpPr>
      <dsp:spPr>
        <a:xfrm>
          <a:off x="1181341" y="4484080"/>
          <a:ext cx="2461378" cy="19110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МБОУ СОШ и МБДОУ АГО (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ППк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), СПО АГО, частные ОУ</a:t>
          </a:r>
        </a:p>
      </dsp:txBody>
      <dsp:txXfrm>
        <a:off x="1541801" y="4763947"/>
        <a:ext cx="1740458" cy="1351318"/>
      </dsp:txXfrm>
    </dsp:sp>
    <dsp:sp modelId="{BC8D8972-9F08-4363-B052-4DBD46803463}">
      <dsp:nvSpPr>
        <dsp:cNvPr id="0" name=""/>
        <dsp:cNvSpPr/>
      </dsp:nvSpPr>
      <dsp:spPr>
        <a:xfrm rot="16195745">
          <a:off x="4785578" y="2416855"/>
          <a:ext cx="680878" cy="32871"/>
        </a:xfrm>
        <a:custGeom>
          <a:avLst/>
          <a:gdLst/>
          <a:ahLst/>
          <a:cxnLst/>
          <a:rect l="0" t="0" r="0" b="0"/>
          <a:pathLst>
            <a:path>
              <a:moveTo>
                <a:pt x="0" y="16435"/>
              </a:moveTo>
              <a:lnTo>
                <a:pt x="680878" y="164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5108995" y="2416268"/>
        <a:ext cx="34043" cy="34043"/>
      </dsp:txXfrm>
    </dsp:sp>
    <dsp:sp modelId="{ACE18560-D53C-49E1-B20C-F7772F6D9B83}">
      <dsp:nvSpPr>
        <dsp:cNvPr id="0" name=""/>
        <dsp:cNvSpPr/>
      </dsp:nvSpPr>
      <dsp:spPr>
        <a:xfrm>
          <a:off x="3893724" y="181799"/>
          <a:ext cx="2461378" cy="19110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ТПМПК и ЦПМПК г. Владивосток, г. Хабаровск, г. Рязань, г. Москва</a:t>
          </a:r>
        </a:p>
      </dsp:txBody>
      <dsp:txXfrm>
        <a:off x="4254184" y="461666"/>
        <a:ext cx="1740458" cy="1351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D9F46-79CF-40C7-9004-E5C599123981}">
      <dsp:nvSpPr>
        <dsp:cNvPr id="0" name=""/>
        <dsp:cNvSpPr/>
      </dsp:nvSpPr>
      <dsp:spPr>
        <a:xfrm rot="5400000">
          <a:off x="-206098" y="209594"/>
          <a:ext cx="1373989" cy="9617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 </a:t>
          </a:r>
        </a:p>
      </dsp:txBody>
      <dsp:txXfrm rot="-5400000">
        <a:off x="1" y="484391"/>
        <a:ext cx="961792" cy="412197"/>
      </dsp:txXfrm>
    </dsp:sp>
    <dsp:sp modelId="{22CE023A-AB59-4B66-A442-C97510B21B2A}">
      <dsp:nvSpPr>
        <dsp:cNvPr id="0" name=""/>
        <dsp:cNvSpPr/>
      </dsp:nvSpPr>
      <dsp:spPr>
        <a:xfrm rot="5400000">
          <a:off x="5749349" y="-4784060"/>
          <a:ext cx="893093" cy="104682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Подробнейшим образом изучить ФАООП (АОП ДОО,АООП НОО, АООП ООО и АООП СОО , АООП ИН)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Разработать на их основе ФАООП образовательной организации учебные планы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61793" y="47093"/>
        <a:ext cx="10424610" cy="805899"/>
      </dsp:txXfrm>
    </dsp:sp>
    <dsp:sp modelId="{03A06150-4FD3-4ED6-9825-B9BB710F430C}">
      <dsp:nvSpPr>
        <dsp:cNvPr id="0" name=""/>
        <dsp:cNvSpPr/>
      </dsp:nvSpPr>
      <dsp:spPr>
        <a:xfrm rot="5400000">
          <a:off x="-371616" y="1613483"/>
          <a:ext cx="1705025" cy="9617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 </a:t>
          </a:r>
        </a:p>
      </dsp:txBody>
      <dsp:txXfrm rot="-5400000">
        <a:off x="1" y="1722762"/>
        <a:ext cx="961792" cy="743233"/>
      </dsp:txXfrm>
    </dsp:sp>
    <dsp:sp modelId="{4EDDA430-A9F7-480D-B988-1C2752312005}">
      <dsp:nvSpPr>
        <dsp:cNvPr id="0" name=""/>
        <dsp:cNvSpPr/>
      </dsp:nvSpPr>
      <dsp:spPr>
        <a:xfrm rot="5400000">
          <a:off x="5588275" y="-3380171"/>
          <a:ext cx="1215240" cy="104682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кадровый состав с соответствующим повышением квалификации</a:t>
          </a:r>
        </a:p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основании федеральных и локальных НПА  издать приказ по ОУ на основании заключения ПМПК и заявления родителей, с утверждением расписания учебной нагрузки и графика занятий, ИОМ , мониторингом динамики усвоения АООП   </a:t>
          </a:r>
          <a:r>
            <a:rPr lang="ru-RU" sz="1600" b="1" i="1" u="sng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последующим !!! внесением в базу сетевого города и личное дело </a:t>
          </a:r>
          <a:r>
            <a:rPr lang="ru-RU" sz="1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учащегося/ воспитанника с ОВЗ /инвалида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61792" y="1305635"/>
        <a:ext cx="10408884" cy="1096594"/>
      </dsp:txXfrm>
    </dsp:sp>
    <dsp:sp modelId="{DF6D9EA3-D61F-414B-929E-737395FFDEFE}">
      <dsp:nvSpPr>
        <dsp:cNvPr id="0" name=""/>
        <dsp:cNvSpPr/>
      </dsp:nvSpPr>
      <dsp:spPr>
        <a:xfrm rot="5400000">
          <a:off x="-206098" y="3017372"/>
          <a:ext cx="1373989" cy="9617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 </a:t>
          </a:r>
        </a:p>
      </dsp:txBody>
      <dsp:txXfrm rot="-5400000">
        <a:off x="1" y="3292169"/>
        <a:ext cx="961792" cy="412197"/>
      </dsp:txXfrm>
    </dsp:sp>
    <dsp:sp modelId="{CD183AD2-35FE-4869-B6FB-C1E51C8D8C19}">
      <dsp:nvSpPr>
        <dsp:cNvPr id="0" name=""/>
        <dsp:cNvSpPr/>
      </dsp:nvSpPr>
      <dsp:spPr>
        <a:xfrm rot="5400000">
          <a:off x="5749349" y="-1976282"/>
          <a:ext cx="893093" cy="104682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Организовать сетевое взаимодействие при невозможности полной реализации программы коррекционных курсов в образовательной организации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материально-технические условия (спроектировать предметно- пространственную среду)</a:t>
          </a:r>
        </a:p>
      </dsp:txBody>
      <dsp:txXfrm rot="-5400000">
        <a:off x="961793" y="2854871"/>
        <a:ext cx="10424610" cy="805899"/>
      </dsp:txXfrm>
    </dsp:sp>
    <dsp:sp modelId="{C15290FA-314F-407F-AA4F-9E18E2CC4EA2}">
      <dsp:nvSpPr>
        <dsp:cNvPr id="0" name=""/>
        <dsp:cNvSpPr/>
      </dsp:nvSpPr>
      <dsp:spPr>
        <a:xfrm rot="5400000">
          <a:off x="-206098" y="4255744"/>
          <a:ext cx="1373989" cy="9617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0" indent="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b="1" kern="1200" dirty="0"/>
        </a:p>
      </dsp:txBody>
      <dsp:txXfrm rot="-5400000">
        <a:off x="1" y="4530541"/>
        <a:ext cx="961792" cy="412197"/>
      </dsp:txXfrm>
    </dsp:sp>
    <dsp:sp modelId="{50AB4987-DAFA-4CE8-822D-A3DA35E95F5B}">
      <dsp:nvSpPr>
        <dsp:cNvPr id="0" name=""/>
        <dsp:cNvSpPr/>
      </dsp:nvSpPr>
      <dsp:spPr>
        <a:xfrm rot="5400000">
          <a:off x="5749349" y="-737911"/>
          <a:ext cx="893093" cy="104682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marR="0" lvl="1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Организовать информационно-просветительскую работу о ФГОС ОВЗ</a:t>
          </a: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61793" y="4093242"/>
        <a:ext cx="10424610" cy="805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3BB56-D878-497D-AF31-C4C1A884DA9C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09E9D-E24D-4B4C-A63A-54E3F8D3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0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09E9D-E24D-4B4C-A63A-54E3F8D3977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95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09E9D-E24D-4B4C-A63A-54E3F8D3977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23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1CDB2-7C57-4A43-B654-D74B9F256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B3ABD-9922-49A6-B95F-1C5ED2F4E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7716D-ABA0-4276-B761-F3F59A19F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873B64-DA22-49C2-BACC-B751C3AE5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1E6EB-3763-4634-A215-DB4E2E76B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00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A415E-E30F-4ED3-88A8-E889DBB75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9A3497-4504-4CBE-926F-CA1BE324C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78D39-60AE-4F81-97F6-BE94C914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3A74F4-2967-411E-885E-EB9C439C8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F08A2-3FE0-4673-A237-89D132AE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44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B70880-A99A-4573-92A2-B36123C9D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367C26-9C46-4D0C-A8DC-94A3E961F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557FD9-041D-4A00-92DE-A51B0231A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2D716-CFFB-4F93-8958-39C4B17A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AF4232-5D26-48D1-B866-A1D9C72C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257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0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CA6A4-8D32-459A-B096-2B26E233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0CCF63-B53E-4AF2-9804-6BB7846E5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44C2A-E1A0-4BAA-991C-00A6260FC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F3DFB7-B194-40AC-8626-D53A20A9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9C60D-A34C-48D7-9881-847BA772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369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22DC2-019D-44C3-BAB6-DD511F65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377875-5682-4795-AA0F-781F1892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25E21B-C7B0-4B70-9BE6-60A035737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B1FFC-2819-436A-932E-07A3F34AB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6DEA00-2FD8-4282-A953-9381A36F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62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D14D6-8295-42EB-A6C9-F6440868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73F8B-DC87-4AB5-B84D-598042285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365C9B-267A-45CA-BA36-084D980D1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578C6-BE5C-4E84-97EA-970597748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977BD3-83AB-491B-9574-65C61C0E9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C9F054-226D-4A30-AE2B-97671253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99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E175F-F4C0-442E-9E6C-5ADC47E8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065326-E542-4291-8363-F3518DC2C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650522-1D67-4C3E-92EA-C35511268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D6894E-7F70-47A2-AA29-292793ED1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431F86-42BD-4213-9954-F48D2375D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5425AE-0FD7-4B1D-95D2-44C6582B2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B99465-61AA-4BC6-9555-F6D2679D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39CBCA-77B7-4B9E-B204-6D2965139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0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DF763-15D2-4614-AC3C-756350A8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5B1F04-9C73-4552-B06E-654ECE4A7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451ACC-E42F-40F7-BB41-BDB3E9DD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8A3C28-F432-4B3A-8DBB-1EA52E10F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6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9CD609-15E6-49A6-BED5-3EECCF625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E7E79A-D6D8-42AB-884F-AD777E5E4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2AAC77-8C5F-441F-BA93-CE61C96C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1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F7C19-13EB-4E40-BD34-588A24BB6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0DAE3-E5A7-412B-B5D4-95B6E02F5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4CEB27-D70E-4D02-897A-244BC6393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7657BA-D266-47A7-B1AC-FB50CC39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E7C99-02C9-4A4F-9C1E-47C3011C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BCD9BF-3B71-416D-B386-17BB1C53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3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F170F-C49C-4CC1-8FF8-C24B8F70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D249CA-2278-4D39-B208-44FBCB472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18C2B5-8CCC-4E65-B2FE-C755599C7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299731-DF6A-4218-84CA-E1F56C83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60B8DE-5BAE-4A4C-BC0C-7E28B1BD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25FAE-933B-4BEA-88DD-A42622595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47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A4A45-EE38-45CA-85FD-CCF03C162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FC4D31-9AE9-4002-A356-83130114A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C7DD3-C4B3-4EB8-8506-AC93618C15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B313A-7455-48F5-A714-FC28E8ACF7D8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ECE511-4D6C-44AC-8150-6BDCF5E18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0DB70D-F6C6-4F69-991C-1132BCC9D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7A231-B54A-4010-8209-B05A35E4C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7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pmpk.ago@mail.ru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E0FFEF-8945-4366-B804-B6C66B237471}"/>
              </a:ext>
            </a:extLst>
          </p:cNvPr>
          <p:cNvSpPr txBox="1"/>
          <p:nvPr/>
        </p:nvSpPr>
        <p:spPr>
          <a:xfrm>
            <a:off x="131191" y="977573"/>
            <a:ext cx="77582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spcAft>
                <a:spcPts val="0"/>
              </a:spcAft>
            </a:pPr>
            <a:r>
              <a:rPr lang="ru-RU" sz="48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«Система организации  инклюзивного образования в Артемовском</a:t>
            </a:r>
          </a:p>
          <a:p>
            <a:pPr marL="12700" algn="ctr">
              <a:spcAft>
                <a:spcPts val="0"/>
              </a:spcAft>
            </a:pPr>
            <a:r>
              <a:rPr lang="ru-RU" sz="48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городском округе»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DF420D-FA88-4E59-86E8-120DD71CD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28" y="622169"/>
            <a:ext cx="4241069" cy="2912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86AC67-1F48-4FF5-8985-056F872D39FC}"/>
              </a:ext>
            </a:extLst>
          </p:cNvPr>
          <p:cNvSpPr txBox="1"/>
          <p:nvPr/>
        </p:nvSpPr>
        <p:spPr>
          <a:xfrm>
            <a:off x="1200588" y="512155"/>
            <a:ext cx="549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Артемовский городской округ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548DB-B938-45A9-9188-07A84239A828}"/>
              </a:ext>
            </a:extLst>
          </p:cNvPr>
          <p:cNvSpPr txBox="1"/>
          <p:nvPr/>
        </p:nvSpPr>
        <p:spPr>
          <a:xfrm>
            <a:off x="4504267" y="4869730"/>
            <a:ext cx="6172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ХУРСЕНКО ТАТЬЯНА ЛЬВОВНА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 директора МБУО Центр образования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ТПМПК АГО </a:t>
            </a:r>
          </a:p>
        </p:txBody>
      </p:sp>
    </p:spTree>
    <p:extLst>
      <p:ext uri="{BB962C8B-B14F-4D97-AF65-F5344CB8AC3E}">
        <p14:creationId xmlns:p14="http://schemas.microsoft.com/office/powerpoint/2010/main" val="2693740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FD149A-C01D-DE20-762C-109071CA3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66" r="8859" b="11555"/>
          <a:stretch/>
        </p:blipFill>
        <p:spPr>
          <a:xfrm>
            <a:off x="171671" y="3273340"/>
            <a:ext cx="4191169" cy="347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DD58E5-D8AE-D989-A7D2-43A045C81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7"/>
          <a:stretch/>
        </p:blipFill>
        <p:spPr>
          <a:xfrm>
            <a:off x="7829160" y="2918134"/>
            <a:ext cx="3770656" cy="393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F41D0-4B41-7F80-6867-F81B7BC90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9" t="20028" r="10616" b="23072"/>
          <a:stretch/>
        </p:blipFill>
        <p:spPr>
          <a:xfrm>
            <a:off x="2477512" y="210759"/>
            <a:ext cx="4571999" cy="298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D46CEB-5E6F-813E-4342-1679D45C4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10999" b="5934"/>
          <a:stretch/>
        </p:blipFill>
        <p:spPr>
          <a:xfrm>
            <a:off x="7179261" y="45418"/>
            <a:ext cx="4847276" cy="322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F1C258-793A-2825-A3BB-09404B79241B}"/>
              </a:ext>
            </a:extLst>
          </p:cNvPr>
          <p:cNvSpPr txBox="1"/>
          <p:nvPr/>
        </p:nvSpPr>
        <p:spPr>
          <a:xfrm>
            <a:off x="165464" y="339634"/>
            <a:ext cx="23948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–</a:t>
            </a:r>
          </a:p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твое достоинство!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(городские соревнования 21.11.2024 г.)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DD1F07-7970-2FCB-5DDD-73B747EA2BA7}"/>
              </a:ext>
            </a:extLst>
          </p:cNvPr>
          <p:cNvSpPr txBox="1"/>
          <p:nvPr/>
        </p:nvSpPr>
        <p:spPr>
          <a:xfrm>
            <a:off x="4524026" y="3793618"/>
            <a:ext cx="321346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«Один день на передовой»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краевой тренировочный тур (155-я бригада)</a:t>
            </a:r>
          </a:p>
        </p:txBody>
      </p:sp>
    </p:spTree>
    <p:extLst>
      <p:ext uri="{BB962C8B-B14F-4D97-AF65-F5344CB8AC3E}">
        <p14:creationId xmlns:p14="http://schemas.microsoft.com/office/powerpoint/2010/main" val="2991032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7F3D489-DAFB-4EEC-A61D-7C880003A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759" y="41621"/>
            <a:ext cx="1777686" cy="1220564"/>
          </a:xfrm>
          <a:prstGeom prst="rect">
            <a:avLst/>
          </a:prstGeom>
        </p:spPr>
      </p:pic>
      <p:sp>
        <p:nvSpPr>
          <p:cNvPr id="36" name="Текст 6"/>
          <p:cNvSpPr txBox="1">
            <a:spLocks/>
          </p:cNvSpPr>
          <p:nvPr/>
        </p:nvSpPr>
        <p:spPr>
          <a:xfrm>
            <a:off x="1523295" y="162783"/>
            <a:ext cx="9210734" cy="536772"/>
          </a:xfrm>
          <a:prstGeom prst="rect">
            <a:avLst/>
          </a:prstGeom>
        </p:spPr>
        <p:txBody>
          <a:bodyPr lIns="82942" tIns="41472" rIns="82942" bIns="41472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903" b="1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Rectangle 47"/>
          <p:cNvSpPr>
            <a:spLocks noChangeArrowheads="1"/>
          </p:cNvSpPr>
          <p:nvPr/>
        </p:nvSpPr>
        <p:spPr bwMode="auto">
          <a:xfrm flipV="1">
            <a:off x="2847233" y="1424885"/>
            <a:ext cx="10596511" cy="33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42" tIns="41472" rIns="82942" bIns="4147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633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320580" y="70180"/>
            <a:ext cx="10902386" cy="6650695"/>
            <a:chOff x="2432" y="1025"/>
            <a:chExt cx="7134" cy="8079"/>
          </a:xfrm>
        </p:grpSpPr>
        <p:sp>
          <p:nvSpPr>
            <p:cNvPr id="7" name="AutoShape 46"/>
            <p:cNvSpPr>
              <a:spLocks noChangeAspect="1" noChangeArrowheads="1" noTextEdit="1"/>
            </p:cNvSpPr>
            <p:nvPr/>
          </p:nvSpPr>
          <p:spPr bwMode="auto">
            <a:xfrm>
              <a:off x="2432" y="1025"/>
              <a:ext cx="7134" cy="8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rgbClr val="243F6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8" name="Скругленный прямоугольник 1"/>
            <p:cNvSpPr>
              <a:spLocks noChangeArrowheads="1"/>
            </p:cNvSpPr>
            <p:nvPr/>
          </p:nvSpPr>
          <p:spPr bwMode="auto">
            <a:xfrm>
              <a:off x="2561" y="1025"/>
              <a:ext cx="6484" cy="1012"/>
            </a:xfrm>
            <a:prstGeom prst="roundRect">
              <a:avLst>
                <a:gd name="adj" fmla="val 16667"/>
              </a:avLst>
            </a:prstGeom>
            <a:solidFill>
              <a:srgbClr val="4F81BD"/>
            </a:solidFill>
            <a:ln w="12700">
              <a:solidFill>
                <a:srgbClr val="243F60"/>
              </a:solidFill>
              <a:miter lim="800000"/>
              <a:headEnd/>
              <a:tailEnd/>
            </a:ln>
          </p:spPr>
          <p:txBody>
            <a:bodyPr vert="horz" wrap="square" lIns="77781" tIns="38890" rIns="77781" bIns="38890" numCol="1" anchor="ctr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Модель психолого-педагогического сопровождения детей с РАС в условиях группы кратковременного пребывания ДОО</a:t>
              </a:r>
              <a:endParaRPr lang="ru-RU" alt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5606" y="4325"/>
              <a:ext cx="1147" cy="889"/>
            </a:xfrm>
            <a:prstGeom prst="roundRect">
              <a:avLst>
                <a:gd name="adj" fmla="val 16667"/>
              </a:avLst>
            </a:prstGeom>
            <a:ln w="38100"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77781" tIns="38890" rIns="77781" bIns="38890" numCol="1" anchor="ctr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Ребенок с РАС</a:t>
              </a:r>
              <a:endPara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" name="Скругленный прямоугольник 2"/>
            <p:cNvSpPr>
              <a:spLocks noChangeArrowheads="1"/>
            </p:cNvSpPr>
            <p:nvPr/>
          </p:nvSpPr>
          <p:spPr bwMode="auto">
            <a:xfrm>
              <a:off x="2481" y="4965"/>
              <a:ext cx="2293" cy="79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77781" tIns="38890" rIns="77781" bIns="38890" numCol="1" anchor="ctr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Инструктор</a:t>
              </a:r>
              <a:r>
                <a:rPr lang="ru-RU" alt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 физической культуре</a:t>
              </a:r>
              <a:endParaRPr lang="ru-RU" altLang="ru-RU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" name="Скругленный прямоугольник 4"/>
            <p:cNvSpPr>
              <a:spLocks noChangeArrowheads="1"/>
            </p:cNvSpPr>
            <p:nvPr/>
          </p:nvSpPr>
          <p:spPr bwMode="auto">
            <a:xfrm>
              <a:off x="7704" y="5050"/>
              <a:ext cx="1854" cy="78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77781" tIns="38890" rIns="77781" bIns="38890" numCol="1" anchor="ctr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Музыкальный руководитель</a:t>
              </a:r>
              <a:endParaRPr lang="ru-RU" altLang="ru-RU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2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5193" y="6792"/>
              <a:ext cx="1865" cy="568"/>
            </a:xfrm>
            <a:prstGeom prst="roundRect">
              <a:avLst>
                <a:gd name="adj" fmla="val 16667"/>
              </a:avLst>
            </a:prstGeom>
            <a:ln w="38100"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77781" tIns="38890" rIns="77781" bIns="38890" numCol="1" anchor="ctr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Родители</a:t>
              </a:r>
              <a:endParaRPr lang="ru-RU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94" y="2227"/>
              <a:ext cx="2009" cy="49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77781" tIns="38890" rIns="77781" bIns="38890" numCol="1" anchor="ctr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Воспитатель</a:t>
              </a:r>
              <a:endParaRPr lang="ru-RU" altLang="ru-RU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4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94" y="3312"/>
              <a:ext cx="2008" cy="62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77781" tIns="38890" rIns="77781" bIns="38890" numCol="1" anchor="ctr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Педагог-психолог</a:t>
              </a:r>
              <a:endParaRPr lang="ru-RU" altLang="ru-RU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" name="AutoShape 38"/>
            <p:cNvSpPr>
              <a:spLocks noChangeArrowheads="1"/>
            </p:cNvSpPr>
            <p:nvPr/>
          </p:nvSpPr>
          <p:spPr bwMode="auto">
            <a:xfrm>
              <a:off x="2481" y="6022"/>
              <a:ext cx="2324" cy="4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Физическое развитие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AutoShape 37"/>
            <p:cNvSpPr>
              <a:spLocks noChangeArrowheads="1"/>
            </p:cNvSpPr>
            <p:nvPr/>
          </p:nvSpPr>
          <p:spPr bwMode="auto">
            <a:xfrm>
              <a:off x="4773" y="2809"/>
              <a:ext cx="2425" cy="42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Познавательное развитие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36"/>
            <p:cNvSpPr>
              <a:spLocks noChangeArrowheads="1"/>
            </p:cNvSpPr>
            <p:nvPr/>
          </p:nvSpPr>
          <p:spPr bwMode="auto">
            <a:xfrm>
              <a:off x="2433" y="4056"/>
              <a:ext cx="2746" cy="42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Социально-коммуникативное развитие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AutoShape 35"/>
            <p:cNvSpPr>
              <a:spLocks noChangeArrowheads="1"/>
            </p:cNvSpPr>
            <p:nvPr/>
          </p:nvSpPr>
          <p:spPr bwMode="auto">
            <a:xfrm>
              <a:off x="6840" y="6175"/>
              <a:ext cx="2718" cy="47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Художественно-эстетическое развитие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7276" y="2347"/>
              <a:ext cx="1800" cy="46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77781" tIns="38890" rIns="77781" bIns="38890" numCol="1" anchor="ctr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Учитель-дефектолог</a:t>
              </a:r>
              <a:endParaRPr lang="ru-RU" altLang="ru-RU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0" name="AutoShape 33"/>
            <p:cNvSpPr>
              <a:spLocks noChangeArrowheads="1"/>
            </p:cNvSpPr>
            <p:nvPr/>
          </p:nvSpPr>
          <p:spPr bwMode="auto">
            <a:xfrm>
              <a:off x="7276" y="4139"/>
              <a:ext cx="2282" cy="41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Речевое развитие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7548" y="3386"/>
              <a:ext cx="2010" cy="67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77781" tIns="38890" rIns="77781" bIns="38890" numCol="1" anchor="ctr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Учитель-логопед</a:t>
              </a:r>
              <a:endParaRPr lang="ru-RU" altLang="ru-RU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2" name="AutoShape 31"/>
            <p:cNvSpPr>
              <a:spLocks noChangeShapeType="1"/>
            </p:cNvSpPr>
            <p:nvPr/>
          </p:nvSpPr>
          <p:spPr bwMode="auto">
            <a:xfrm>
              <a:off x="4332" y="2959"/>
              <a:ext cx="1349" cy="1180"/>
            </a:xfrm>
            <a:prstGeom prst="straightConnector1">
              <a:avLst/>
            </a:prstGeom>
            <a:ln w="28575"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23" name="AutoShape 30"/>
            <p:cNvSpPr>
              <a:spLocks noChangeShapeType="1"/>
            </p:cNvSpPr>
            <p:nvPr/>
          </p:nvSpPr>
          <p:spPr bwMode="auto">
            <a:xfrm flipH="1">
              <a:off x="6556" y="3098"/>
              <a:ext cx="941" cy="1086"/>
            </a:xfrm>
            <a:prstGeom prst="straightConnector1">
              <a:avLst/>
            </a:prstGeom>
            <a:ln w="28575"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24" name="AutoShape 29"/>
            <p:cNvSpPr>
              <a:spLocks noChangeShapeType="1"/>
            </p:cNvSpPr>
            <p:nvPr/>
          </p:nvSpPr>
          <p:spPr bwMode="auto">
            <a:xfrm>
              <a:off x="4380" y="4720"/>
              <a:ext cx="1088" cy="142"/>
            </a:xfrm>
            <a:prstGeom prst="straightConnector1">
              <a:avLst/>
            </a:prstGeom>
            <a:ln w="28575"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25" name="AutoShape 28"/>
            <p:cNvSpPr>
              <a:spLocks noChangeShapeType="1"/>
            </p:cNvSpPr>
            <p:nvPr/>
          </p:nvSpPr>
          <p:spPr bwMode="auto">
            <a:xfrm flipH="1">
              <a:off x="6783" y="4416"/>
              <a:ext cx="436" cy="263"/>
            </a:xfrm>
            <a:prstGeom prst="straightConnector1">
              <a:avLst/>
            </a:prstGeom>
            <a:ln w="28575"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26" name="AutoShape 27"/>
            <p:cNvSpPr>
              <a:spLocks noChangeShapeType="1"/>
            </p:cNvSpPr>
            <p:nvPr/>
          </p:nvSpPr>
          <p:spPr bwMode="auto">
            <a:xfrm flipH="1" flipV="1">
              <a:off x="6780" y="5238"/>
              <a:ext cx="761" cy="402"/>
            </a:xfrm>
            <a:prstGeom prst="straightConnector1">
              <a:avLst/>
            </a:prstGeom>
            <a:ln w="28575"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27" name="AutoShape 26"/>
            <p:cNvSpPr>
              <a:spLocks noChangeShapeType="1"/>
            </p:cNvSpPr>
            <p:nvPr/>
          </p:nvSpPr>
          <p:spPr bwMode="auto">
            <a:xfrm flipV="1">
              <a:off x="4924" y="5238"/>
              <a:ext cx="544" cy="402"/>
            </a:xfrm>
            <a:prstGeom prst="straightConnector1">
              <a:avLst/>
            </a:prstGeom>
            <a:ln w="28575">
              <a:headEnd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28" name="AutoShape 25"/>
            <p:cNvSpPr>
              <a:spLocks noChangeShapeType="1"/>
            </p:cNvSpPr>
            <p:nvPr/>
          </p:nvSpPr>
          <p:spPr bwMode="auto">
            <a:xfrm>
              <a:off x="4516" y="2473"/>
              <a:ext cx="2753" cy="198"/>
            </a:xfrm>
            <a:prstGeom prst="bentConnector3">
              <a:avLst>
                <a:gd name="adj1" fmla="val 50657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29" name="AutoShape 24"/>
            <p:cNvSpPr>
              <a:spLocks noChangeShapeType="1"/>
            </p:cNvSpPr>
            <p:nvPr/>
          </p:nvSpPr>
          <p:spPr bwMode="auto">
            <a:xfrm rot="5400000">
              <a:off x="3060" y="2881"/>
              <a:ext cx="513" cy="350"/>
            </a:xfrm>
            <a:prstGeom prst="bentConnector3">
              <a:avLst>
                <a:gd name="adj1" fmla="val 50000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30" name="AutoShape 23"/>
            <p:cNvSpPr>
              <a:spLocks noChangeShapeType="1"/>
            </p:cNvSpPr>
            <p:nvPr/>
          </p:nvSpPr>
          <p:spPr bwMode="auto">
            <a:xfrm rot="16200000" flipH="1">
              <a:off x="8189" y="3030"/>
              <a:ext cx="577" cy="136"/>
            </a:xfrm>
            <a:prstGeom prst="bentConnector3">
              <a:avLst>
                <a:gd name="adj1" fmla="val 49861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31" name="AutoShape 22"/>
            <p:cNvSpPr>
              <a:spLocks noChangeShapeType="1"/>
            </p:cNvSpPr>
            <p:nvPr/>
          </p:nvSpPr>
          <p:spPr bwMode="auto">
            <a:xfrm rot="16200000" flipH="1">
              <a:off x="8268" y="4694"/>
              <a:ext cx="498" cy="214"/>
            </a:xfrm>
            <a:prstGeom prst="bentConnector3">
              <a:avLst>
                <a:gd name="adj1" fmla="val 50000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32" name="AutoShape 21"/>
            <p:cNvSpPr>
              <a:spLocks noChangeShapeType="1"/>
            </p:cNvSpPr>
            <p:nvPr/>
          </p:nvSpPr>
          <p:spPr bwMode="auto">
            <a:xfrm rot="5400000">
              <a:off x="3449" y="4606"/>
              <a:ext cx="500" cy="217"/>
            </a:xfrm>
            <a:prstGeom prst="bentConnector3">
              <a:avLst>
                <a:gd name="adj1" fmla="val 49917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33" name="AutoShape 20"/>
            <p:cNvSpPr>
              <a:spLocks noChangeShapeType="1"/>
            </p:cNvSpPr>
            <p:nvPr/>
          </p:nvSpPr>
          <p:spPr bwMode="auto">
            <a:xfrm>
              <a:off x="4805" y="6210"/>
              <a:ext cx="2028" cy="201"/>
            </a:xfrm>
            <a:prstGeom prst="bentConnector3">
              <a:avLst>
                <a:gd name="adj1" fmla="val 49977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34" name="AutoShape 19"/>
            <p:cNvSpPr>
              <a:spLocks noChangeShapeType="1"/>
            </p:cNvSpPr>
            <p:nvPr/>
          </p:nvSpPr>
          <p:spPr bwMode="auto">
            <a:xfrm rot="16200000" flipH="1">
              <a:off x="5394" y="5959"/>
              <a:ext cx="1554" cy="112"/>
            </a:xfrm>
            <a:prstGeom prst="bentConnector3">
              <a:avLst>
                <a:gd name="adj1" fmla="val 50000"/>
              </a:avLst>
            </a:prstGeom>
            <a:ln w="28575">
              <a:headEnd type="triangle" w="med" len="med"/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37" name="AutoShape 18"/>
            <p:cNvSpPr>
              <a:spLocks noChangeArrowheads="1"/>
            </p:cNvSpPr>
            <p:nvPr/>
          </p:nvSpPr>
          <p:spPr bwMode="auto">
            <a:xfrm>
              <a:off x="8057" y="7937"/>
              <a:ext cx="1443" cy="48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Практикумы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AutoShape 17"/>
            <p:cNvSpPr>
              <a:spLocks noChangeArrowheads="1"/>
            </p:cNvSpPr>
            <p:nvPr/>
          </p:nvSpPr>
          <p:spPr bwMode="auto">
            <a:xfrm>
              <a:off x="2561" y="7937"/>
              <a:ext cx="1419" cy="48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Семинары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AutoShape 16"/>
            <p:cNvSpPr>
              <a:spLocks noChangeArrowheads="1"/>
            </p:cNvSpPr>
            <p:nvPr/>
          </p:nvSpPr>
          <p:spPr bwMode="auto">
            <a:xfrm>
              <a:off x="8009" y="7150"/>
              <a:ext cx="1549" cy="42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Круглые столы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AutoShape 15"/>
            <p:cNvSpPr>
              <a:spLocks noChangeArrowheads="1"/>
            </p:cNvSpPr>
            <p:nvPr/>
          </p:nvSpPr>
          <p:spPr bwMode="auto">
            <a:xfrm>
              <a:off x="5230" y="8275"/>
              <a:ext cx="2151" cy="79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Занятия в системе </a:t>
              </a:r>
              <a:r>
                <a:rPr lang="ru-RU" altLang="ru-RU" sz="14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ребенок-специалист-родитель</a:t>
              </a:r>
              <a:r>
                <a:rPr lang="ru-RU" altLang="ru-RU" sz="14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AutoShape 14"/>
            <p:cNvSpPr>
              <a:spLocks noChangeArrowheads="1"/>
            </p:cNvSpPr>
            <p:nvPr/>
          </p:nvSpPr>
          <p:spPr bwMode="auto">
            <a:xfrm>
              <a:off x="8057" y="8630"/>
              <a:ext cx="1474" cy="44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Тренинги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AutoShape 13"/>
            <p:cNvSpPr>
              <a:spLocks noChangeArrowheads="1"/>
            </p:cNvSpPr>
            <p:nvPr/>
          </p:nvSpPr>
          <p:spPr bwMode="auto">
            <a:xfrm>
              <a:off x="2554" y="7138"/>
              <a:ext cx="1471" cy="44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Консультации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AutoShape 12"/>
            <p:cNvSpPr>
              <a:spLocks noChangeArrowheads="1"/>
            </p:cNvSpPr>
            <p:nvPr/>
          </p:nvSpPr>
          <p:spPr bwMode="auto">
            <a:xfrm>
              <a:off x="2561" y="8673"/>
              <a:ext cx="2198" cy="42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77781" tIns="38890" rIns="77781" bIns="38890" numCol="1" anchor="t" anchorCtr="0" compatLnSpc="1">
              <a:prstTxWarp prst="textNoShape">
                <a:avLst/>
              </a:prstTxWarp>
            </a:bodyPr>
            <a:lstStyle/>
            <a:p>
              <a:pPr algn="ctr" defTabSz="8294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Досуговые</a:t>
              </a:r>
              <a:r>
                <a:rPr lang="ru-RU" alt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мероприятия</a:t>
              </a:r>
              <a:endPara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AutoShape 11"/>
            <p:cNvSpPr>
              <a:spLocks noChangeShapeType="1"/>
            </p:cNvSpPr>
            <p:nvPr/>
          </p:nvSpPr>
          <p:spPr bwMode="auto">
            <a:xfrm>
              <a:off x="3660" y="8673"/>
              <a:ext cx="1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45" name="AutoShape 10"/>
            <p:cNvSpPr>
              <a:spLocks noChangeShapeType="1"/>
            </p:cNvSpPr>
            <p:nvPr/>
          </p:nvSpPr>
          <p:spPr bwMode="auto">
            <a:xfrm flipV="1">
              <a:off x="4025" y="7038"/>
              <a:ext cx="1153" cy="321"/>
            </a:xfrm>
            <a:prstGeom prst="straightConnector1">
              <a:avLst/>
            </a:prstGeom>
            <a:ln w="28575">
              <a:headEnd/>
              <a:tailEnd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46" name="AutoShape 9"/>
            <p:cNvSpPr>
              <a:spLocks noChangeShapeType="1"/>
            </p:cNvSpPr>
            <p:nvPr/>
          </p:nvSpPr>
          <p:spPr bwMode="auto">
            <a:xfrm>
              <a:off x="2999" y="7593"/>
              <a:ext cx="2" cy="344"/>
            </a:xfrm>
            <a:prstGeom prst="straightConnector1">
              <a:avLst/>
            </a:prstGeom>
            <a:ln w="28575">
              <a:headEnd/>
              <a:tailEnd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47" name="AutoShape 8"/>
            <p:cNvSpPr>
              <a:spLocks noChangeShapeType="1"/>
            </p:cNvSpPr>
            <p:nvPr/>
          </p:nvSpPr>
          <p:spPr bwMode="auto">
            <a:xfrm>
              <a:off x="3156" y="8418"/>
              <a:ext cx="504" cy="255"/>
            </a:xfrm>
            <a:prstGeom prst="straightConnector1">
              <a:avLst/>
            </a:prstGeom>
            <a:ln w="28575">
              <a:headEnd/>
              <a:tailEnd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48" name="AutoShape 7"/>
            <p:cNvSpPr>
              <a:spLocks noChangeShapeType="1"/>
            </p:cNvSpPr>
            <p:nvPr/>
          </p:nvSpPr>
          <p:spPr bwMode="auto">
            <a:xfrm flipV="1">
              <a:off x="4759" y="8589"/>
              <a:ext cx="471" cy="296"/>
            </a:xfrm>
            <a:prstGeom prst="straightConnector1">
              <a:avLst/>
            </a:prstGeom>
            <a:ln w="28575">
              <a:headEnd/>
              <a:tailEnd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49" name="AutoShape 6"/>
            <p:cNvSpPr>
              <a:spLocks noChangeShapeType="1"/>
            </p:cNvSpPr>
            <p:nvPr/>
          </p:nvSpPr>
          <p:spPr bwMode="auto">
            <a:xfrm>
              <a:off x="7381" y="8732"/>
              <a:ext cx="676" cy="119"/>
            </a:xfrm>
            <a:prstGeom prst="straightConnector1">
              <a:avLst/>
            </a:prstGeom>
            <a:ln w="28575">
              <a:headEnd/>
              <a:tailEnd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51" name="AutoShape 4"/>
            <p:cNvSpPr>
              <a:spLocks noChangeShapeType="1"/>
            </p:cNvSpPr>
            <p:nvPr/>
          </p:nvSpPr>
          <p:spPr bwMode="auto">
            <a:xfrm flipV="1">
              <a:off x="8793" y="7569"/>
              <a:ext cx="1" cy="344"/>
            </a:xfrm>
            <a:prstGeom prst="straightConnector1">
              <a:avLst/>
            </a:prstGeom>
            <a:ln w="28575">
              <a:headEnd/>
              <a:tailEnd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52" name="AutoShape 3"/>
            <p:cNvSpPr>
              <a:spLocks noChangeShapeType="1"/>
            </p:cNvSpPr>
            <p:nvPr/>
          </p:nvSpPr>
          <p:spPr bwMode="auto">
            <a:xfrm>
              <a:off x="7058" y="7038"/>
              <a:ext cx="951" cy="321"/>
            </a:xfrm>
            <a:prstGeom prst="straightConnector1">
              <a:avLst/>
            </a:prstGeom>
            <a:ln w="28575">
              <a:headEnd/>
              <a:tailEnd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  <p:sp>
          <p:nvSpPr>
            <p:cNvPr id="53" name="AutoShape 2"/>
            <p:cNvSpPr>
              <a:spLocks noChangeShapeType="1"/>
            </p:cNvSpPr>
            <p:nvPr/>
          </p:nvSpPr>
          <p:spPr bwMode="auto">
            <a:xfrm>
              <a:off x="6169" y="7363"/>
              <a:ext cx="11" cy="7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2953" tIns="41476" rIns="82953" bIns="41476" numCol="1" anchor="t" anchorCtr="0" compatLnSpc="1">
              <a:prstTxWarp prst="textNoShape">
                <a:avLst/>
              </a:prstTxWarp>
            </a:bodyPr>
            <a:lstStyle/>
            <a:p>
              <a:endParaRPr lang="ru-RU" sz="1270" dirty="0"/>
            </a:p>
          </p:txBody>
        </p:sp>
      </p:grpSp>
      <p:sp>
        <p:nvSpPr>
          <p:cNvPr id="55" name="AutoShape 8"/>
          <p:cNvSpPr>
            <a:spLocks noChangeShapeType="1"/>
          </p:cNvSpPr>
          <p:nvPr/>
        </p:nvSpPr>
        <p:spPr bwMode="auto">
          <a:xfrm flipH="1">
            <a:off x="9031605" y="6156156"/>
            <a:ext cx="224411" cy="174520"/>
          </a:xfrm>
          <a:prstGeom prst="straightConnector1">
            <a:avLst/>
          </a:prstGeom>
          <a:ln w="28575"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ru-RU" sz="1270" dirty="0"/>
          </a:p>
        </p:txBody>
      </p:sp>
    </p:spTree>
    <p:extLst>
      <p:ext uri="{BB962C8B-B14F-4D97-AF65-F5344CB8AC3E}">
        <p14:creationId xmlns:p14="http://schemas.microsoft.com/office/powerpoint/2010/main" val="916728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5A55C0-4A46-4760-8978-5F550F933063}"/>
              </a:ext>
            </a:extLst>
          </p:cNvPr>
          <p:cNvSpPr/>
          <p:nvPr/>
        </p:nvSpPr>
        <p:spPr>
          <a:xfrm>
            <a:off x="6578597" y="782327"/>
            <a:ext cx="5138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психолого-</a:t>
            </a:r>
            <a:r>
              <a:rPr lang="ru-RU" sz="2400" b="1" cap="all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педагогическоЕ</a:t>
            </a:r>
            <a:r>
              <a:rPr lang="ru-RU" sz="2400" b="1" cap="all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сопровождение </a:t>
            </a:r>
          </a:p>
          <a:p>
            <a:pPr algn="ctr"/>
            <a:r>
              <a:rPr lang="ru-RU" sz="2400" b="1" cap="all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 с РАС</a:t>
            </a:r>
          </a:p>
          <a:p>
            <a:pPr algn="ctr"/>
            <a:r>
              <a:rPr lang="ru-RU" sz="2400" b="1" cap="all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400" b="1" cap="all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мбдоу</a:t>
            </a:r>
            <a:r>
              <a:rPr lang="ru-RU" sz="2400" b="1" cap="all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cap="all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«ДЕТСКИЙ САД №22» АГО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CE4951-54CB-44EB-A3E5-3FB6E6813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t="7572" r="22452"/>
          <a:stretch/>
        </p:blipFill>
        <p:spPr>
          <a:xfrm rot="10800000">
            <a:off x="473313" y="3441308"/>
            <a:ext cx="5254931" cy="3323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Содержимое 6" descr="1000087437.JPG">
            <a:extLst>
              <a:ext uri="{FF2B5EF4-FFF2-40B4-BE49-F238E27FC236}">
                <a16:creationId xmlns:a16="http://schemas.microsoft.com/office/drawing/2014/main" id="{297BC4AE-A4BC-49FF-8EC0-947EA228B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6392" t="25680" r="20839" b="20060"/>
          <a:stretch/>
        </p:blipFill>
        <p:spPr>
          <a:xfrm>
            <a:off x="3708049" y="166921"/>
            <a:ext cx="3280653" cy="3051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A16269-EE0D-401B-A887-49DC720EA3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58" b="10646"/>
          <a:stretch/>
        </p:blipFill>
        <p:spPr>
          <a:xfrm>
            <a:off x="6323190" y="3411047"/>
            <a:ext cx="5184447" cy="3353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HitekLab\AppData\Local\Microsoft\Windows\INetCache\Content.Word\DSC07960.jpg">
            <a:extLst>
              <a:ext uri="{FF2B5EF4-FFF2-40B4-BE49-F238E27FC236}">
                <a16:creationId xmlns:a16="http://schemas.microsoft.com/office/drawing/2014/main" id="{0906A6E4-3924-4EE3-A5F8-765F29EC5BF0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423" y="166921"/>
            <a:ext cx="3116827" cy="3050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F7AA4C-9C28-40D3-8628-F22459B78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182" y="166921"/>
            <a:ext cx="1606594" cy="11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96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5214CD-4625-4462-8380-2D342BD7BF9C}"/>
              </a:ext>
            </a:extLst>
          </p:cNvPr>
          <p:cNvSpPr/>
          <p:nvPr/>
        </p:nvSpPr>
        <p:spPr>
          <a:xfrm>
            <a:off x="165341" y="0"/>
            <a:ext cx="93765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 детей с ОВЗ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(01.10.2024 год)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2">
            <a:extLst>
              <a:ext uri="{FF2B5EF4-FFF2-40B4-BE49-F238E27FC236}">
                <a16:creationId xmlns:a16="http://schemas.microsoft.com/office/drawing/2014/main" id="{47E03CC6-2E9E-454A-963C-3EF562383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749923"/>
              </p:ext>
            </p:extLst>
          </p:nvPr>
        </p:nvGraphicFramePr>
        <p:xfrm>
          <a:off x="165341" y="909498"/>
          <a:ext cx="10163992" cy="243607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43992">
                  <a:extLst>
                    <a:ext uri="{9D8B030D-6E8A-4147-A177-3AD203B41FA5}">
                      <a16:colId xmlns:a16="http://schemas.microsoft.com/office/drawing/2014/main" val="3807289262"/>
                    </a:ext>
                  </a:extLst>
                </a:gridCol>
                <a:gridCol w="4160953">
                  <a:extLst>
                    <a:ext uri="{9D8B030D-6E8A-4147-A177-3AD203B41FA5}">
                      <a16:colId xmlns:a16="http://schemas.microsoft.com/office/drawing/2014/main" val="2617890467"/>
                    </a:ext>
                  </a:extLst>
                </a:gridCol>
                <a:gridCol w="1355382">
                  <a:extLst>
                    <a:ext uri="{9D8B030D-6E8A-4147-A177-3AD203B41FA5}">
                      <a16:colId xmlns:a16="http://schemas.microsoft.com/office/drawing/2014/main" val="375578567"/>
                    </a:ext>
                  </a:extLst>
                </a:gridCol>
                <a:gridCol w="2103665">
                  <a:extLst>
                    <a:ext uri="{9D8B030D-6E8A-4147-A177-3AD203B41FA5}">
                      <a16:colId xmlns:a16="http://schemas.microsoft.com/office/drawing/2014/main" val="3483493060"/>
                    </a:ext>
                  </a:extLst>
                </a:gridCol>
              </a:tblGrid>
              <a:tr h="290445"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Ранний возраст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110910"/>
                  </a:ext>
                </a:extLst>
              </a:tr>
              <a:tr h="364984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Консультативное сопровождение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547729"/>
                  </a:ext>
                </a:extLst>
              </a:tr>
              <a:tr h="364984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Учитель-логопед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Консультативное сопровождение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927545"/>
                  </a:ext>
                </a:extLst>
              </a:tr>
              <a:tr h="364984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Учитель-дефектолог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Консультативное сопровождение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014458"/>
                  </a:ext>
                </a:extLst>
              </a:tr>
              <a:tr h="264162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Тьютор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847620"/>
                  </a:ext>
                </a:extLst>
              </a:tr>
              <a:tr h="264162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Ассистент-помощник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136406"/>
                  </a:ext>
                </a:extLst>
              </a:tr>
              <a:tr h="264162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Социальный педагог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07519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13E265-4646-4869-A1E4-F454F14B90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5149" t="20064" r="18111" b="54533"/>
          <a:stretch/>
        </p:blipFill>
        <p:spPr>
          <a:xfrm>
            <a:off x="256176" y="3518022"/>
            <a:ext cx="5775105" cy="3144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4E3403-6149-4D31-B657-F7E75531E9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4934" t="65015" r="18386" b="9024"/>
          <a:stretch/>
        </p:blipFill>
        <p:spPr>
          <a:xfrm>
            <a:off x="6360159" y="3518022"/>
            <a:ext cx="5493174" cy="3144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F7AA4C-9C28-40D3-8628-F22459B78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182" y="166921"/>
            <a:ext cx="1606594" cy="11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5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19441B-64EA-4A93-8C15-E85BFDD0B656}"/>
              </a:ext>
            </a:extLst>
          </p:cNvPr>
          <p:cNvSpPr/>
          <p:nvPr/>
        </p:nvSpPr>
        <p:spPr>
          <a:xfrm>
            <a:off x="1159934" y="5300133"/>
            <a:ext cx="10270066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качества создания специальных образовательных условий для детей с ОВЗ и детей-инвалидов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72EBD91-0F83-46E9-9B8A-3F9A7713F51F}"/>
              </a:ext>
            </a:extLst>
          </p:cNvPr>
          <p:cNvSpPr/>
          <p:nvPr/>
        </p:nvSpPr>
        <p:spPr>
          <a:xfrm>
            <a:off x="668867" y="1753456"/>
            <a:ext cx="9406466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ТПМПК и ОУ АГО (ППк)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93030D-087C-4DD7-A601-05928BE1F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647" y="158128"/>
            <a:ext cx="1545394" cy="10610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039" y="280057"/>
            <a:ext cx="10122428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2700" lvl="0" algn="ctr"/>
            <a:r>
              <a:rPr lang="ru-RU" sz="36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организации  инклюзивного образования в Артемовском городском округе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93551" y="2687538"/>
            <a:ext cx="10228793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Мониторинговые исследования  уровня развития детей старшего дошкольного возраста в МБДОУ АГО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073" y="4035210"/>
            <a:ext cx="9466260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стартовых возможностей обучающихся в первых классах в МБОУ СОШ АГО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28B495-B8BA-46B5-B05C-70BCF9D9A788}"/>
              </a:ext>
            </a:extLst>
          </p:cNvPr>
          <p:cNvSpPr/>
          <p:nvPr/>
        </p:nvSpPr>
        <p:spPr>
          <a:xfrm>
            <a:off x="4533786" y="129275"/>
            <a:ext cx="57278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Мониторинг  уровня развития детей старшего дошкольного возраста (5 - 8 лет)  при переходе на следующую ступень начального общего образования (НОО),  </a:t>
            </a:r>
          </a:p>
          <a:p>
            <a:pPr algn="ctr"/>
            <a:r>
              <a:rPr lang="ru-RU" sz="1400" b="1" i="1" dirty="0">
                <a:solidFill>
                  <a:srgbClr val="00B0F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 целью  прогнозирования успешности и своевременного  создания специальных образовательных условий детям с особыми образовательными потребностями</a:t>
            </a:r>
            <a:endParaRPr lang="ru-RU" b="1" i="1" dirty="0">
              <a:solidFill>
                <a:srgbClr val="00B0F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E5EE4C-72F1-4986-8FBB-46D96CAD9609}"/>
              </a:ext>
            </a:extLst>
          </p:cNvPr>
          <p:cNvSpPr/>
          <p:nvPr/>
        </p:nvSpPr>
        <p:spPr>
          <a:xfrm>
            <a:off x="3958047" y="3237740"/>
            <a:ext cx="3526486" cy="328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стартовых возможностей обучающихся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первых классах общеобразовательных учреждений АГО,</a:t>
            </a:r>
          </a:p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b="1" i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целью предупреждения трудностей в усвоении программы обучения на ступени НОО и оказания своевременной помощи в создании СОУ для детей с ООП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5D01D9-79E7-4283-A240-68F2756E3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17" t="11939" r="32739" b="12963"/>
          <a:stretch/>
        </p:blipFill>
        <p:spPr>
          <a:xfrm>
            <a:off x="112142" y="129276"/>
            <a:ext cx="3650271" cy="4963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3D9299-7748-46C0-A43F-1EB4485DEA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9"/>
          <a:stretch/>
        </p:blipFill>
        <p:spPr>
          <a:xfrm>
            <a:off x="7969793" y="2198336"/>
            <a:ext cx="4002074" cy="465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0DD95C-CDFF-44F6-98DB-51AB0C3E5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5077" y="129276"/>
            <a:ext cx="1251454" cy="859252"/>
          </a:xfrm>
          <a:prstGeom prst="rect">
            <a:avLst/>
          </a:prstGeom>
        </p:spPr>
      </p:pic>
      <p:sp>
        <p:nvSpPr>
          <p:cNvPr id="2" name="Прямоугольная выноска 1"/>
          <p:cNvSpPr/>
          <p:nvPr/>
        </p:nvSpPr>
        <p:spPr>
          <a:xfrm>
            <a:off x="4021667" y="2980267"/>
            <a:ext cx="3539066" cy="3285066"/>
          </a:xfrm>
          <a:prstGeom prst="wedgeRectCallout">
            <a:avLst>
              <a:gd name="adj1" fmla="val 61093"/>
              <a:gd name="adj2" fmla="val -1378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4559180" y="129276"/>
            <a:ext cx="5727820" cy="1846659"/>
          </a:xfrm>
          <a:prstGeom prst="wedgeRectCallout">
            <a:avLst>
              <a:gd name="adj1" fmla="val -63404"/>
              <a:gd name="adj2" fmla="val -30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716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693EB1-60EA-4141-BF84-9DCEF6B48E3A}"/>
              </a:ext>
            </a:extLst>
          </p:cNvPr>
          <p:cNvSpPr txBox="1"/>
          <p:nvPr/>
        </p:nvSpPr>
        <p:spPr>
          <a:xfrm>
            <a:off x="160867" y="217036"/>
            <a:ext cx="98382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Результаты мониторинга 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уровня развития детей старшего дошкольного возраста 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 дошкольных образовательных учреждениях Артёмовского городского округа 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(2023-2024 учебный год)</a:t>
            </a:r>
            <a:endParaRPr lang="ru-RU" sz="2000" dirty="0"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EE4D93B-0B9F-4CBE-BD44-110D23DA8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921669"/>
              </p:ext>
            </p:extLst>
          </p:nvPr>
        </p:nvGraphicFramePr>
        <p:xfrm>
          <a:off x="76203" y="1684866"/>
          <a:ext cx="11954978" cy="3262503"/>
        </p:xfrm>
        <a:graphic>
          <a:graphicData uri="http://schemas.openxmlformats.org/drawingml/2006/table">
            <a:tbl>
              <a:tblPr firstRow="1" firstCol="1" bandRow="1"/>
              <a:tblGrid>
                <a:gridCol w="747187">
                  <a:extLst>
                    <a:ext uri="{9D8B030D-6E8A-4147-A177-3AD203B41FA5}">
                      <a16:colId xmlns:a16="http://schemas.microsoft.com/office/drawing/2014/main" val="119533636"/>
                    </a:ext>
                  </a:extLst>
                </a:gridCol>
                <a:gridCol w="1601114">
                  <a:extLst>
                    <a:ext uri="{9D8B030D-6E8A-4147-A177-3AD203B41FA5}">
                      <a16:colId xmlns:a16="http://schemas.microsoft.com/office/drawing/2014/main" val="2900785741"/>
                    </a:ext>
                  </a:extLst>
                </a:gridCol>
                <a:gridCol w="1601114">
                  <a:extLst>
                    <a:ext uri="{9D8B030D-6E8A-4147-A177-3AD203B41FA5}">
                      <a16:colId xmlns:a16="http://schemas.microsoft.com/office/drawing/2014/main" val="1207733677"/>
                    </a:ext>
                  </a:extLst>
                </a:gridCol>
                <a:gridCol w="1707856">
                  <a:extLst>
                    <a:ext uri="{9D8B030D-6E8A-4147-A177-3AD203B41FA5}">
                      <a16:colId xmlns:a16="http://schemas.microsoft.com/office/drawing/2014/main" val="2901712508"/>
                    </a:ext>
                  </a:extLst>
                </a:gridCol>
                <a:gridCol w="853926">
                  <a:extLst>
                    <a:ext uri="{9D8B030D-6E8A-4147-A177-3AD203B41FA5}">
                      <a16:colId xmlns:a16="http://schemas.microsoft.com/office/drawing/2014/main" val="897044460"/>
                    </a:ext>
                  </a:extLst>
                </a:gridCol>
                <a:gridCol w="1174149">
                  <a:extLst>
                    <a:ext uri="{9D8B030D-6E8A-4147-A177-3AD203B41FA5}">
                      <a16:colId xmlns:a16="http://schemas.microsoft.com/office/drawing/2014/main" val="3645129370"/>
                    </a:ext>
                  </a:extLst>
                </a:gridCol>
                <a:gridCol w="1179253">
                  <a:extLst>
                    <a:ext uri="{9D8B030D-6E8A-4147-A177-3AD203B41FA5}">
                      <a16:colId xmlns:a16="http://schemas.microsoft.com/office/drawing/2014/main" val="2499352693"/>
                    </a:ext>
                  </a:extLst>
                </a:gridCol>
                <a:gridCol w="685798">
                  <a:extLst>
                    <a:ext uri="{9D8B030D-6E8A-4147-A177-3AD203B41FA5}">
                      <a16:colId xmlns:a16="http://schemas.microsoft.com/office/drawing/2014/main" val="55092707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3161748282"/>
                    </a:ext>
                  </a:extLst>
                </a:gridCol>
                <a:gridCol w="915659">
                  <a:extLst>
                    <a:ext uri="{9D8B030D-6E8A-4147-A177-3AD203B41FA5}">
                      <a16:colId xmlns:a16="http://schemas.microsoft.com/office/drawing/2014/main" val="304283371"/>
                    </a:ext>
                  </a:extLst>
                </a:gridCol>
                <a:gridCol w="853922">
                  <a:extLst>
                    <a:ext uri="{9D8B030D-6E8A-4147-A177-3AD203B41FA5}">
                      <a16:colId xmlns:a16="http://schemas.microsoft.com/office/drawing/2014/main" val="924472714"/>
                    </a:ext>
                  </a:extLst>
                </a:gridCol>
              </a:tblGrid>
              <a:tr h="1013393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детей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Эмоционально-волевая сфера</a:t>
                      </a: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Когнитивная сфера</a:t>
                      </a: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Морфо-физиологические процессы</a:t>
                      </a: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ПМПк ОУ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ТПМПК,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/СОУ/АООП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ДОО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ТПМПК,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/СОУ/АООП </a:t>
                      </a:r>
                      <a:r>
                        <a:rPr lang="ru-RU" sz="14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НОО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логопед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</a:t>
                      </a: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-листы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Пролон-гация</a:t>
                      </a: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578687"/>
                  </a:ext>
                </a:extLst>
              </a:tr>
              <a:tr h="2085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1253</a:t>
                      </a:r>
                      <a:endParaRPr lang="ru-RU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сформирована -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632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/на стадии формирования -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/нарушения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– 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-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867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-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сформированы-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802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стадии формирования –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нарушения –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18" marR="26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81014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0754D2-C3FA-46A8-9F3A-49B03D779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93290"/>
            <a:ext cx="1684913" cy="11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06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E5ECA5-F4F7-4EC4-A3B4-BC2A952C37D3}"/>
              </a:ext>
            </a:extLst>
          </p:cNvPr>
          <p:cNvSpPr txBox="1"/>
          <p:nvPr/>
        </p:nvSpPr>
        <p:spPr>
          <a:xfrm>
            <a:off x="1710267" y="406401"/>
            <a:ext cx="82296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мониторинга стартовых возможностей обучающихся 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первых классах общеобразовательных учреждений АГО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(2024-2025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уч.год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6104CB8-3190-4608-B5C4-3306C4BB3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493412"/>
              </p:ext>
            </p:extLst>
          </p:nvPr>
        </p:nvGraphicFramePr>
        <p:xfrm>
          <a:off x="147501" y="1595370"/>
          <a:ext cx="11896998" cy="359678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12645">
                  <a:extLst>
                    <a:ext uri="{9D8B030D-6E8A-4147-A177-3AD203B41FA5}">
                      <a16:colId xmlns:a16="http://schemas.microsoft.com/office/drawing/2014/main" val="2133543912"/>
                    </a:ext>
                  </a:extLst>
                </a:gridCol>
                <a:gridCol w="1926347">
                  <a:extLst>
                    <a:ext uri="{9D8B030D-6E8A-4147-A177-3AD203B41FA5}">
                      <a16:colId xmlns:a16="http://schemas.microsoft.com/office/drawing/2014/main" val="2838157631"/>
                    </a:ext>
                  </a:extLst>
                </a:gridCol>
                <a:gridCol w="1768036">
                  <a:extLst>
                    <a:ext uri="{9D8B030D-6E8A-4147-A177-3AD203B41FA5}">
                      <a16:colId xmlns:a16="http://schemas.microsoft.com/office/drawing/2014/main" val="4200675784"/>
                    </a:ext>
                  </a:extLst>
                </a:gridCol>
                <a:gridCol w="1700452">
                  <a:extLst>
                    <a:ext uri="{9D8B030D-6E8A-4147-A177-3AD203B41FA5}">
                      <a16:colId xmlns:a16="http://schemas.microsoft.com/office/drawing/2014/main" val="690162378"/>
                    </a:ext>
                  </a:extLst>
                </a:gridCol>
                <a:gridCol w="1864455">
                  <a:extLst>
                    <a:ext uri="{9D8B030D-6E8A-4147-A177-3AD203B41FA5}">
                      <a16:colId xmlns:a16="http://schemas.microsoft.com/office/drawing/2014/main" val="3486687974"/>
                    </a:ext>
                  </a:extLst>
                </a:gridCol>
                <a:gridCol w="1696829">
                  <a:extLst>
                    <a:ext uri="{9D8B030D-6E8A-4147-A177-3AD203B41FA5}">
                      <a16:colId xmlns:a16="http://schemas.microsoft.com/office/drawing/2014/main" val="2292046473"/>
                    </a:ext>
                  </a:extLst>
                </a:gridCol>
                <a:gridCol w="773300">
                  <a:extLst>
                    <a:ext uri="{9D8B030D-6E8A-4147-A177-3AD203B41FA5}">
                      <a16:colId xmlns:a16="http://schemas.microsoft.com/office/drawing/2014/main" val="3598571210"/>
                    </a:ext>
                  </a:extLst>
                </a:gridCol>
                <a:gridCol w="754934">
                  <a:extLst>
                    <a:ext uri="{9D8B030D-6E8A-4147-A177-3AD203B41FA5}">
                      <a16:colId xmlns:a16="http://schemas.microsoft.com/office/drawing/2014/main" val="3605472426"/>
                    </a:ext>
                  </a:extLst>
                </a:gridCol>
              </a:tblGrid>
              <a:tr h="115127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перво-классников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</a:t>
                      </a:r>
                    </a:p>
                  </a:txBody>
                  <a:tcPr marL="42314" marR="42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педагогическая</a:t>
                      </a:r>
                    </a:p>
                  </a:txBody>
                  <a:tcPr marL="42314" marR="42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Рекомендации </a:t>
                      </a: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ППк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(консилиум ОУ),</a:t>
                      </a:r>
                    </a:p>
                    <a:p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ТПМПК АГО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736207"/>
                  </a:ext>
                </a:extLst>
              </a:tr>
              <a:tr h="893076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Интеллектуальная готовность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Мотивационная готовность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Волевая готовность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Коммуникативная готовность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готовность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ДОУ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СОШ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717251"/>
                  </a:ext>
                </a:extLst>
              </a:tr>
              <a:tr h="1431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1412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1379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участвовало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715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469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– 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314" marR="42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251789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AB9382-FD53-44A3-8384-F43A8079E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924" y="120407"/>
            <a:ext cx="1575510" cy="10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90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8C65F8-EC53-49D3-92D5-3F0BAA47029D}"/>
              </a:ext>
            </a:extLst>
          </p:cNvPr>
          <p:cNvSpPr txBox="1"/>
          <p:nvPr/>
        </p:nvSpPr>
        <p:spPr>
          <a:xfrm>
            <a:off x="5774266" y="1902669"/>
            <a:ext cx="5776926" cy="230832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 динамики развития детей с ОВЗ (положительная, отрицательная, волнообразная) в рамках психолого-педагогического консилиума ОУ совместно с ТПМПК, своевременный пересмотр ИОМ, по необходимости варианта программы с учетом психофизических и индивидуальных особенностей детей. 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583490-26B7-4B5B-A4C6-8E7736AF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397" y="121774"/>
            <a:ext cx="1356603" cy="9314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6534" y="587498"/>
            <a:ext cx="1018540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12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20.09.2016 № 1082 «Об утверждении положения о психолого-медико-педагогической комиссии»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6534" y="1902669"/>
            <a:ext cx="4758267" cy="369331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качества создания СОУ и выполнения рекомендаций  заключений психолого-медико-педагогической комиссии для создания специальных образовательных условий при получении образования и оказания психолого-педагогической помощи в образовательных организациях Артемовского городского округа воспитанникам и обучающимся  с особыми образовательными потребностями организации  (во исполнении приказа Управления образования Администрации АГО  (ежегодно в очно-заочной форме).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1864" y="4395659"/>
            <a:ext cx="5741729" cy="120032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ежеквартальных, ежегодных аналитических и статистических отчетов на муниципальном, региональном, федеральном уровнях.</a:t>
            </a:r>
          </a:p>
        </p:txBody>
      </p:sp>
    </p:spTree>
    <p:extLst>
      <p:ext uri="{BB962C8B-B14F-4D97-AF65-F5344CB8AC3E}">
        <p14:creationId xmlns:p14="http://schemas.microsoft.com/office/powerpoint/2010/main" val="3145001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27FF0C-B015-4E08-9EC0-9E77868F9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12322" r="12677" b="13829"/>
          <a:stretch/>
        </p:blipFill>
        <p:spPr>
          <a:xfrm>
            <a:off x="6381866" y="1530046"/>
            <a:ext cx="4455225" cy="502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A20EC2-6C7E-47D3-B312-0D914C3A126B}"/>
              </a:ext>
            </a:extLst>
          </p:cNvPr>
          <p:cNvSpPr/>
          <p:nvPr/>
        </p:nvSpPr>
        <p:spPr>
          <a:xfrm>
            <a:off x="161700" y="321734"/>
            <a:ext cx="108946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качества создания специальных образовательных условий для детей с ограниченными возможностями здоровья и детей-инвалидов, и осуществления контроля качества услуг специалистами коррекционного сопровождения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68F034-40FD-42C9-8A5B-4AD74997D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3" b="11499"/>
          <a:stretch/>
        </p:blipFill>
        <p:spPr>
          <a:xfrm>
            <a:off x="771170" y="1609271"/>
            <a:ext cx="4609262" cy="4943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E918AF-9A7D-43E5-9150-3527C733D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091" y="178621"/>
            <a:ext cx="1227909" cy="8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04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59C31D-46EF-452E-887A-8F0A20B11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966" y="357051"/>
            <a:ext cx="1254034" cy="8610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6600" y="273178"/>
            <a:ext cx="9804400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образование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одним из основных и неотъемлемых конституционных прав всех граждан Российской Федерации. Права детей-инвалидов и детей с ограниченными возможностями здоровья регламентированы Федеральным законом от 29.12. 2012 № 273-ФЗ «Об образовании в Российской Федерации». (ст. 2, ст. 3, ст. 5, ст. 42, ст. 55, ст. 59, ст. 79)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6598" y="2309306"/>
            <a:ext cx="11048999" cy="7571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" lvl="0" algn="just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1 ч.5 ст. 5 обязывает органы местного самоуправления создавать необходимые условия: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6600" y="3610189"/>
            <a:ext cx="2523068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без дискриминации качественного образования лицами с ограниченными возможностями здоровья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99404" y="3605111"/>
            <a:ext cx="3717395" cy="31700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коррекции нарушений развития и социальной адаптации, оказания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ранней коррекционной помощи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специальных педагогических подходов и наиболее подходящих для лиц с ограниченными возможностями здоровья языков, методов и способов общения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89334" y="3610189"/>
            <a:ext cx="3649134" cy="31393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максимальной степени способствующие получению образования определенного уровня и определенной направленности, а также социальному развитию этих лиц, в том числе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организации инклюзивного образования лиц с ограниченными возможностями здоровья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160166" y="1784374"/>
            <a:ext cx="478633" cy="51223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854200" y="3066436"/>
            <a:ext cx="0" cy="53867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9613901" y="3066434"/>
            <a:ext cx="0" cy="53867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399482" y="3066435"/>
            <a:ext cx="0" cy="53867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992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8EC49B-F4FD-4966-832B-38B6A452B7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643" t="23619" r="9500" b="27492"/>
          <a:stretch/>
        </p:blipFill>
        <p:spPr>
          <a:xfrm>
            <a:off x="182881" y="1422399"/>
            <a:ext cx="11747862" cy="475536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AD27D5-71D0-40E0-83D4-433EDA1E8B71}"/>
              </a:ext>
            </a:extLst>
          </p:cNvPr>
          <p:cNvSpPr/>
          <p:nvPr/>
        </p:nvSpPr>
        <p:spPr>
          <a:xfrm>
            <a:off x="910585" y="330964"/>
            <a:ext cx="8988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качества создания СОУ для детей с ООП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30F786-AA67-4FE4-B8A4-427A7C346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881" y="135374"/>
            <a:ext cx="1643298" cy="112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9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7929" y="6159260"/>
            <a:ext cx="11565149" cy="552088"/>
          </a:xfr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Размещать актуальную информацию на сайте ОУ по сопровождению детей с ОВЗ и детей-инвалидов </a:t>
            </a:r>
            <a:r>
              <a:rPr lang="ru-RU" sz="16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(НПА –локальные, региональные, муниципальные и федеральные) и рекомендации специалистов коррекционного сопровождения для родителей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30F786-AA67-4FE4-B8A4-427A7C346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702" y="0"/>
            <a:ext cx="1643298" cy="11282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1208" y="119380"/>
            <a:ext cx="8893894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по результатам мониторинга качества создания СОУ и выполнения рекомендаций ТПМПК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(аналитическая справка)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6430" y="1505716"/>
            <a:ext cx="11576649" cy="830997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контроль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стороны администрации за выполнением рекомендаций ПМПК педагогами  по организации сопровождения детей с ОВЗ и детей-инвалидов и оказанию своевременной помощи на всех ступенях образования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НПА ОУ- приказы, протоколы, представления в соответствии).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6430" y="3082307"/>
            <a:ext cx="11576649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контроль администрации ОУ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объективности оценивания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успеваемости обучающихся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требованиями ФГОС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своевременность помощи обучающимся , испытывающим трудности в усвоении ООП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7929" y="2403206"/>
            <a:ext cx="11565150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необходимости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 своевременный пересмотр рекомендаций ПМПК  по </a:t>
            </a:r>
            <a:r>
              <a:rPr lang="ru-RU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результтатам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освоения АООП, а также, </a:t>
            </a:r>
            <a:r>
              <a:rPr lang="ru-RU" sz="1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переходе на следующий уровень образования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 </a:t>
            </a:r>
            <a:r>
              <a:rPr lang="ru-RU" sz="1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подтверждении или установления статуса инвалидности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6429" y="3771256"/>
            <a:ext cx="11576649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ОУ, специалистам коррекционного направления наладить компетентное сотрудничество  в триаде педагог-родитель-ученик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7930" y="4457797"/>
            <a:ext cx="11565149" cy="830997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деятельность психолого-педагогических консилиумов в ОУ АГО, акцентируя внимание на том, что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ОУ практически значимый и актуальный механизм взаимодействия   в образовательном процессе  в соответствии </a:t>
            </a:r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Распоряжением </a:t>
            </a:r>
            <a:r>
              <a:rPr lang="ru-RU" sz="1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 Р-93 от 09.09.2019 г.   и привести в соответствие документы  по </a:t>
            </a:r>
            <a:r>
              <a:rPr lang="ru-RU" sz="1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ОУ.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6429" y="5423998"/>
            <a:ext cx="11576650" cy="5847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Заносить своевременно актуальную информацию в АИС «Региональное образование», личные дела обучающихся рекомендации по созданию СОУ,  (приказ ОУ, заключение ПМПК, заявление родителей на каждой ступени образования)    </a:t>
            </a:r>
            <a:r>
              <a:rPr lang="ru-RU" sz="1600" b="1" i="1" dirty="0">
                <a:solidFill>
                  <a:srgbClr val="C00000"/>
                </a:solidFill>
              </a:rPr>
              <a:t>теряются   …..????.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40E5A-9F54-4640-874B-BEE6060A830E}"/>
              </a:ext>
            </a:extLst>
          </p:cNvPr>
          <p:cNvSpPr txBox="1"/>
          <p:nvPr/>
        </p:nvSpPr>
        <p:spPr>
          <a:xfrm>
            <a:off x="6547592" y="778933"/>
            <a:ext cx="3900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психолого-педагогические консилиумы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и СОШ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84BDD6-C6E6-4CBA-8AD7-EBF1D6400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2" y="207786"/>
            <a:ext cx="5593363" cy="3780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BA0B96-EBE7-4774-910D-F099BC37C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4" b="1"/>
          <a:stretch/>
        </p:blipFill>
        <p:spPr>
          <a:xfrm>
            <a:off x="6280769" y="3176210"/>
            <a:ext cx="5503583" cy="3499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65EBE7-FFA0-4D09-9726-C7F549385D8B}"/>
              </a:ext>
            </a:extLst>
          </p:cNvPr>
          <p:cNvSpPr/>
          <p:nvPr/>
        </p:nvSpPr>
        <p:spPr>
          <a:xfrm>
            <a:off x="1294345" y="4925978"/>
            <a:ext cx="4094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 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42AA57-9B9F-4B1D-B28A-91BCED52D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848" y="128937"/>
            <a:ext cx="1606594" cy="1103092"/>
          </a:xfrm>
          <a:prstGeom prst="rect">
            <a:avLst/>
          </a:prstGeom>
        </p:spPr>
      </p:pic>
      <p:sp>
        <p:nvSpPr>
          <p:cNvPr id="2" name="Прямоугольная выноска 1"/>
          <p:cNvSpPr/>
          <p:nvPr/>
        </p:nvSpPr>
        <p:spPr>
          <a:xfrm>
            <a:off x="6547592" y="592667"/>
            <a:ext cx="3900256" cy="1879600"/>
          </a:xfrm>
          <a:prstGeom prst="wedgeRectCallout">
            <a:avLst>
              <a:gd name="adj1" fmla="val -62729"/>
              <a:gd name="adj2" fmla="val -5969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1143000" y="4572000"/>
            <a:ext cx="4732867" cy="1583267"/>
          </a:xfrm>
          <a:prstGeom prst="wedgeRectCallout">
            <a:avLst>
              <a:gd name="adj1" fmla="val 58237"/>
              <a:gd name="adj2" fmla="val -10227"/>
            </a:avLst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46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669207-7EBB-4F83-95BF-C2980FE90E62}"/>
              </a:ext>
            </a:extLst>
          </p:cNvPr>
          <p:cNvSpPr/>
          <p:nvPr/>
        </p:nvSpPr>
        <p:spPr>
          <a:xfrm>
            <a:off x="2959746" y="314532"/>
            <a:ext cx="5448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ребенка (заключения ТПМПК)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524726-95D8-4086-946E-0F89F3FCB7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064" t="16636" r="31536" b="5810"/>
          <a:stretch/>
        </p:blipFill>
        <p:spPr>
          <a:xfrm>
            <a:off x="200745" y="974785"/>
            <a:ext cx="5306481" cy="5663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B48AA7-DC8B-4E44-A593-A031C59E5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21" y="862642"/>
            <a:ext cx="5586616" cy="610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304950-524E-4905-9677-FF807D8D3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064" y="91425"/>
            <a:ext cx="1286564" cy="883359"/>
          </a:xfrm>
          <a:prstGeom prst="rect">
            <a:avLst/>
          </a:prstGeom>
        </p:spPr>
      </p:pic>
      <p:sp>
        <p:nvSpPr>
          <p:cNvPr id="8" name="Улыбающееся лицо 7"/>
          <p:cNvSpPr/>
          <p:nvPr/>
        </p:nvSpPr>
        <p:spPr>
          <a:xfrm>
            <a:off x="3165896" y="1302590"/>
            <a:ext cx="1207698" cy="992036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лыбающееся лицо 8"/>
          <p:cNvSpPr/>
          <p:nvPr/>
        </p:nvSpPr>
        <p:spPr>
          <a:xfrm>
            <a:off x="9037607" y="1473679"/>
            <a:ext cx="1434859" cy="1053859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46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85FF97-9A19-4A1A-8608-31A720152D6D}"/>
              </a:ext>
            </a:extLst>
          </p:cNvPr>
          <p:cNvSpPr/>
          <p:nvPr/>
        </p:nvSpPr>
        <p:spPr>
          <a:xfrm>
            <a:off x="2913541" y="125832"/>
            <a:ext cx="5067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Карта ребенка (заключения ТПМПК)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9E62D1-4299-495E-BB0A-B55AD60865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849" t="19938" r="35734" b="13394"/>
          <a:stretch/>
        </p:blipFill>
        <p:spPr>
          <a:xfrm>
            <a:off x="361834" y="999066"/>
            <a:ext cx="4929834" cy="573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A10184-71C2-4A7F-8B98-B8D70DF3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711" t="20061" r="35596" b="9245"/>
          <a:stretch/>
        </p:blipFill>
        <p:spPr>
          <a:xfrm>
            <a:off x="6019713" y="999066"/>
            <a:ext cx="5003888" cy="573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1F176D-C00C-48EB-BB7F-B39922E32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751" y="125832"/>
            <a:ext cx="1444457" cy="991768"/>
          </a:xfrm>
          <a:prstGeom prst="rect">
            <a:avLst/>
          </a:prstGeom>
        </p:spPr>
      </p:pic>
      <p:sp>
        <p:nvSpPr>
          <p:cNvPr id="8" name="Улыбающееся лицо 7"/>
          <p:cNvSpPr/>
          <p:nvPr/>
        </p:nvSpPr>
        <p:spPr>
          <a:xfrm>
            <a:off x="2981274" y="1418399"/>
            <a:ext cx="1050982" cy="855293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лыбающееся лицо 8"/>
          <p:cNvSpPr/>
          <p:nvPr/>
        </p:nvSpPr>
        <p:spPr>
          <a:xfrm>
            <a:off x="8746068" y="1418399"/>
            <a:ext cx="1142998" cy="826218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212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E0B605-55CE-4CDA-AE40-B7050527B9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r="13835"/>
          <a:stretch/>
        </p:blipFill>
        <p:spPr>
          <a:xfrm rot="5400000">
            <a:off x="6690251" y="1438745"/>
            <a:ext cx="5044114" cy="53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AC4E72-E423-41B1-B0E1-AB83BDE72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7" y="43184"/>
            <a:ext cx="6004555" cy="450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B44193-28B7-40B4-85E7-47FBEC28B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196" y="239086"/>
            <a:ext cx="1829438" cy="125609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AC1B9B-50B7-4EDD-9AD6-E320B1DEA9FA}"/>
              </a:ext>
            </a:extLst>
          </p:cNvPr>
          <p:cNvSpPr/>
          <p:nvPr/>
        </p:nvSpPr>
        <p:spPr>
          <a:xfrm>
            <a:off x="309809" y="4797050"/>
            <a:ext cx="6181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Aft>
                <a:spcPts val="0"/>
              </a:spcAft>
            </a:pPr>
            <a:r>
              <a:rPr lang="ru-RU" sz="16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ТЕРРИТОРИАЛЬНАЯ</a:t>
            </a:r>
            <a:endParaRPr lang="en-US" sz="1600" b="1" spc="-15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" algn="ctr">
              <a:spcAft>
                <a:spcPts val="0"/>
              </a:spcAft>
            </a:pPr>
            <a:r>
              <a:rPr lang="ru-RU" sz="16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ПСИХОЛОГО-МЕДИКО-ПЕДАГОГИЧЕСКАЯ КОМИССИЯ АРТЕМОВСКОГО ГОРОДСКОГО ОКРУГА </a:t>
            </a:r>
          </a:p>
          <a:p>
            <a:pPr marL="12700" algn="ctr">
              <a:spcAft>
                <a:spcPts val="0"/>
              </a:spcAft>
            </a:pPr>
            <a:r>
              <a:rPr lang="ru-RU" sz="16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692760, г. Артем, ул. Фрунзе, 101, к. 1</a:t>
            </a:r>
          </a:p>
          <a:p>
            <a:pPr marL="12700" algn="ctr">
              <a:spcAft>
                <a:spcPts val="0"/>
              </a:spcAft>
            </a:pPr>
            <a:r>
              <a:rPr lang="ru-RU" sz="16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тел.: 8(42337)33-718</a:t>
            </a:r>
          </a:p>
          <a:p>
            <a:pPr marL="12700" algn="ctr">
              <a:spcAft>
                <a:spcPts val="0"/>
              </a:spcAft>
            </a:pPr>
            <a:r>
              <a:rPr lang="en-US" sz="1600" b="1" spc="-1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tpmpk.ago@mail.ru</a:t>
            </a:r>
            <a:endParaRPr lang="ru-RU" sz="1600" b="1" spc="-15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6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6BF96B9-90AD-4C7A-8036-F25BA5E092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70291" y="4511525"/>
            <a:ext cx="5037679" cy="1604604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just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ограниченными возможностями здоровья принимаются на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адаптированной образовательной программе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только с согласия родителей (законных представителей) 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рекомендаций психолого-медико-педагогической комиссии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2C2441-6BED-4E9C-A254-EEA95164DA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023" t="13993" r="33532" b="25981"/>
          <a:stretch/>
        </p:blipFill>
        <p:spPr>
          <a:xfrm>
            <a:off x="262466" y="370114"/>
            <a:ext cx="5894497" cy="6013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B77E3A-0619-488B-926B-5F162B82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406" y="147514"/>
            <a:ext cx="1606594" cy="11030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70291" y="1270442"/>
            <a:ext cx="4884288" cy="1255728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273 Федеральный  Закон </a:t>
            </a:r>
          </a:p>
          <a:p>
            <a:pPr marL="228600" lvl="0" indent="-22860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образовании в Российской Федерации»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70291" y="2749144"/>
            <a:ext cx="4884288" cy="1477328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55.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28600" lvl="0" indent="-228600" algn="just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Общие требования к приему на обучение в организацию, осуществляющую образовательную деятельность</a:t>
            </a:r>
          </a:p>
        </p:txBody>
      </p:sp>
      <p:cxnSp>
        <p:nvCxnSpPr>
          <p:cNvPr id="8" name="Соединительная линия уступом 7"/>
          <p:cNvCxnSpPr>
            <a:stCxn id="2" idx="1"/>
            <a:endCxn id="6" idx="1"/>
          </p:cNvCxnSpPr>
          <p:nvPr/>
        </p:nvCxnSpPr>
        <p:spPr>
          <a:xfrm rot="10800000" flipV="1">
            <a:off x="6970291" y="1898306"/>
            <a:ext cx="12700" cy="1589502"/>
          </a:xfrm>
          <a:prstGeom prst="bentConnector3">
            <a:avLst>
              <a:gd name="adj1" fmla="val 1800000"/>
            </a:avLst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 rot="10800000" flipV="1">
            <a:off x="6957591" y="3775989"/>
            <a:ext cx="12700" cy="1589502"/>
          </a:xfrm>
          <a:prstGeom prst="bentConnector3">
            <a:avLst>
              <a:gd name="adj1" fmla="val 1800000"/>
            </a:avLst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253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CE8830-1DAA-450B-9011-DAD9379E50F9}"/>
              </a:ext>
            </a:extLst>
          </p:cNvPr>
          <p:cNvSpPr/>
          <p:nvPr/>
        </p:nvSpPr>
        <p:spPr>
          <a:xfrm>
            <a:off x="3563092" y="87325"/>
            <a:ext cx="6379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работы ТПМПК АГО (п. 2.5)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30112B-FE5B-4779-81BC-B83B2282B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638" r="56514" b="41651"/>
          <a:stretch/>
        </p:blipFill>
        <p:spPr>
          <a:xfrm>
            <a:off x="1358863" y="610545"/>
            <a:ext cx="4664039" cy="3978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36E060-2D80-4DA5-8FE7-2C8D345E4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34" t="74337" r="57197" b="4358"/>
          <a:stretch/>
        </p:blipFill>
        <p:spPr>
          <a:xfrm>
            <a:off x="472968" y="4909616"/>
            <a:ext cx="6435832" cy="1752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61173C-310A-48A6-A927-7A66252FE3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r="9236"/>
          <a:stretch/>
        </p:blipFill>
        <p:spPr>
          <a:xfrm rot="5400000">
            <a:off x="7268237" y="1397782"/>
            <a:ext cx="4739309" cy="4975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70934" y="2197525"/>
            <a:ext cx="1507066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70934" y="2197525"/>
            <a:ext cx="0" cy="3588117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6" idx="1"/>
          </p:cNvCxnSpPr>
          <p:nvPr/>
        </p:nvCxnSpPr>
        <p:spPr>
          <a:xfrm>
            <a:off x="270934" y="5785642"/>
            <a:ext cx="202034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C59C31D-46EF-452E-887A-8F0A20B11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2366" y="180033"/>
            <a:ext cx="1254034" cy="86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65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274FAA-51D2-40B7-AD04-42AC82B63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116" y="167059"/>
            <a:ext cx="1655919" cy="1137331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73939040"/>
              </p:ext>
            </p:extLst>
          </p:nvPr>
        </p:nvGraphicFramePr>
        <p:xfrm>
          <a:off x="635000" y="167059"/>
          <a:ext cx="10464800" cy="6420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972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04615" y="488056"/>
            <a:ext cx="9073008" cy="666411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организации обучения по АООП: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E453B1-B06B-40DA-9F91-74EF49B53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938" y="137923"/>
            <a:ext cx="1595371" cy="1095745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97586178"/>
              </p:ext>
            </p:extLst>
          </p:nvPr>
        </p:nvGraphicFramePr>
        <p:xfrm>
          <a:off x="355600" y="1320801"/>
          <a:ext cx="11430000" cy="5427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9766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453B1-B06B-40DA-9F91-74EF49B53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938" y="137923"/>
            <a:ext cx="1595371" cy="1095745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305D18B-6C8D-4C73-AC7F-8C03130B3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819891"/>
              </p:ext>
            </p:extLst>
          </p:nvPr>
        </p:nvGraphicFramePr>
        <p:xfrm>
          <a:off x="251098" y="1320799"/>
          <a:ext cx="5904169" cy="1112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42774">
                  <a:extLst>
                    <a:ext uri="{9D8B030D-6E8A-4147-A177-3AD203B41FA5}">
                      <a16:colId xmlns:a16="http://schemas.microsoft.com/office/drawing/2014/main" val="3807289262"/>
                    </a:ext>
                  </a:extLst>
                </a:gridCol>
                <a:gridCol w="1696282">
                  <a:extLst>
                    <a:ext uri="{9D8B030D-6E8A-4147-A177-3AD203B41FA5}">
                      <a16:colId xmlns:a16="http://schemas.microsoft.com/office/drawing/2014/main" val="2617890467"/>
                    </a:ext>
                  </a:extLst>
                </a:gridCol>
                <a:gridCol w="1276579">
                  <a:extLst>
                    <a:ext uri="{9D8B030D-6E8A-4147-A177-3AD203B41FA5}">
                      <a16:colId xmlns:a16="http://schemas.microsoft.com/office/drawing/2014/main" val="375578567"/>
                    </a:ext>
                  </a:extLst>
                </a:gridCol>
                <a:gridCol w="1388534">
                  <a:extLst>
                    <a:ext uri="{9D8B030D-6E8A-4147-A177-3AD203B41FA5}">
                      <a16:colId xmlns:a16="http://schemas.microsoft.com/office/drawing/2014/main" val="3483493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Ранний возраст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110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547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Дети-инвалиды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92754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098" y="105600"/>
            <a:ext cx="105071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 детей с ОВЗ в АГО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(01.10.2024 год)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3556" y="2093671"/>
            <a:ext cx="500261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Артемовский  городской 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66193" y="3733227"/>
            <a:ext cx="2312458" cy="1631216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государственных учреждения - КГОБУ СКШИ (для слепых и слабовидящих детей и обучающихся с ИН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404878" y="2917144"/>
            <a:ext cx="2463928" cy="1077218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школ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66193" y="2917144"/>
            <a:ext cx="2303078" cy="523220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детских садов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411196" y="4283680"/>
            <a:ext cx="2451292" cy="1077218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социальной защиты населения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2803" y="2917144"/>
            <a:ext cx="514826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ОВЗ и дети-инвалиды в ОУ - 1242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1210" y="3455753"/>
            <a:ext cx="4709856" cy="707886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АГО -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групп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компенсирующей направленности –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с ОВЗ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61210" y="4468346"/>
            <a:ext cx="4703973" cy="707886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22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коррекционных класса для детей с ИН (4 и 5 классы)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67092" y="5475027"/>
            <a:ext cx="4703974" cy="707886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2, 6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ресурсные классы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РАС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22533" y="1845733"/>
            <a:ext cx="5325776" cy="37253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550333" y="3317254"/>
            <a:ext cx="16934" cy="2511716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2" idx="1"/>
          </p:cNvCxnSpPr>
          <p:nvPr/>
        </p:nvCxnSpPr>
        <p:spPr>
          <a:xfrm>
            <a:off x="567267" y="3809696"/>
            <a:ext cx="293943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78124" y="4822289"/>
            <a:ext cx="293943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50333" y="5828666"/>
            <a:ext cx="293943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79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14D0B9-AC29-46E7-B06D-7E19069F45D2}"/>
              </a:ext>
            </a:extLst>
          </p:cNvPr>
          <p:cNvSpPr/>
          <p:nvPr/>
        </p:nvSpPr>
        <p:spPr>
          <a:xfrm>
            <a:off x="6866467" y="1299677"/>
            <a:ext cx="52323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УСПЕШНЫЕ инклюзивные ПРАКТИКИ ОБУЧЕНИЯ ДЕТЕЙ С ИН В УСЛОВИЯХ ОУ (МБОУ СОШ № 22 с. Кневичи)</a:t>
            </a: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AA42C688-4E43-4249-A656-BBDC40278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8" b="13928"/>
          <a:stretch/>
        </p:blipFill>
        <p:spPr>
          <a:xfrm>
            <a:off x="4153404" y="3879640"/>
            <a:ext cx="2310395" cy="2824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E8968A-BC30-4D7A-BA64-DF237CF83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15521" b="32604"/>
          <a:stretch/>
        </p:blipFill>
        <p:spPr>
          <a:xfrm>
            <a:off x="7554479" y="3183548"/>
            <a:ext cx="3856373" cy="3598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9FCA36-DAF8-46D4-AB2A-134EE4F9FD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10563"/>
          <a:stretch/>
        </p:blipFill>
        <p:spPr>
          <a:xfrm>
            <a:off x="4004735" y="155213"/>
            <a:ext cx="2743200" cy="3547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Объект 4">
            <a:extLst>
              <a:ext uri="{FF2B5EF4-FFF2-40B4-BE49-F238E27FC236}">
                <a16:creationId xmlns:a16="http://schemas.microsoft.com/office/drawing/2014/main" id="{B40B94AF-9D08-4FA3-A8FC-2F2D268AAA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4"/>
          <a:stretch/>
        </p:blipFill>
        <p:spPr>
          <a:xfrm>
            <a:off x="435422" y="155213"/>
            <a:ext cx="2975427" cy="3434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038542-D25B-4115-9C0A-8CD88CEC3C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23676"/>
          <a:stretch/>
        </p:blipFill>
        <p:spPr>
          <a:xfrm>
            <a:off x="309228" y="3911600"/>
            <a:ext cx="3059424" cy="2760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E5F2BB-4936-45F8-AF2A-5E245C0AB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2272" y="117804"/>
            <a:ext cx="1606594" cy="11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6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3F1E9D-840E-43FF-AD67-5BAAF1AE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297" y="144412"/>
            <a:ext cx="1330974" cy="913851"/>
          </a:xfrm>
          <a:prstGeom prst="rect">
            <a:avLst/>
          </a:prstGeo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B10349A3-3C66-47FF-9841-2349AE7AB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7" y="238051"/>
            <a:ext cx="3899462" cy="2935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C757626-2ECD-4673-947F-0C0932BEE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4000"/>
          </a:blip>
          <a:srcRect/>
          <a:stretch>
            <a:fillRect/>
          </a:stretch>
        </p:blipFill>
        <p:spPr bwMode="auto">
          <a:xfrm>
            <a:off x="4196095" y="3734402"/>
            <a:ext cx="3696047" cy="271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65E2D23F-7612-44F4-AB05-B37FE50932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1" b="13511"/>
          <a:stretch/>
        </p:blipFill>
        <p:spPr>
          <a:xfrm>
            <a:off x="9915509" y="1225927"/>
            <a:ext cx="2017448" cy="2186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9EDDFB9-3FEA-4651-92C0-39800E996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11113" r="26198"/>
          <a:stretch/>
        </p:blipFill>
        <p:spPr bwMode="auto">
          <a:xfrm>
            <a:off x="8162433" y="3734402"/>
            <a:ext cx="3770524" cy="271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592" t="11113" r="109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AE676630-CF59-4404-817E-F17849669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7" y="3725829"/>
            <a:ext cx="3643874" cy="2722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Объект 5">
            <a:extLst>
              <a:ext uri="{FF2B5EF4-FFF2-40B4-BE49-F238E27FC236}">
                <a16:creationId xmlns:a16="http://schemas.microsoft.com/office/drawing/2014/main" id="{3310809F-6DDB-4B41-AF58-4575B8B979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3462" y="247655"/>
            <a:ext cx="2235926" cy="2913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14D0B9-AC29-46E7-B06D-7E19069F45D2}"/>
              </a:ext>
            </a:extLst>
          </p:cNvPr>
          <p:cNvSpPr/>
          <p:nvPr/>
        </p:nvSpPr>
        <p:spPr>
          <a:xfrm>
            <a:off x="6646334" y="232843"/>
            <a:ext cx="325966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УСПЕШНЫЕ инклюзивные ПРАКТИКИ ОБУЧЕНИЯ ДЕТЕЙ С ИН В УСЛОВИЯХ ОУ (МБОУ СОШ № 22 с. Кневичи)</a:t>
            </a: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091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1487</Words>
  <Application>Microsoft Office PowerPoint</Application>
  <PresentationFormat>Широкоэкранный</PresentationFormat>
  <Paragraphs>231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Franklin Gothic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Евгения Ганева</cp:lastModifiedBy>
  <cp:revision>102</cp:revision>
  <cp:lastPrinted>2024-04-25T05:16:28Z</cp:lastPrinted>
  <dcterms:created xsi:type="dcterms:W3CDTF">2024-04-23T05:02:09Z</dcterms:created>
  <dcterms:modified xsi:type="dcterms:W3CDTF">2024-11-21T04:53:43Z</dcterms:modified>
</cp:coreProperties>
</file>